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mov" ContentType="video/unknown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0" r:id="rId2"/>
    <p:sldId id="330" r:id="rId3"/>
    <p:sldId id="301" r:id="rId4"/>
    <p:sldId id="331" r:id="rId5"/>
    <p:sldId id="332" r:id="rId6"/>
    <p:sldId id="334" r:id="rId7"/>
    <p:sldId id="333" r:id="rId8"/>
    <p:sldId id="336" r:id="rId9"/>
    <p:sldId id="315" r:id="rId10"/>
    <p:sldId id="337" r:id="rId11"/>
    <p:sldId id="338" r:id="rId12"/>
    <p:sldId id="339" r:id="rId13"/>
    <p:sldId id="348" r:id="rId14"/>
    <p:sldId id="342" r:id="rId15"/>
    <p:sldId id="329" r:id="rId16"/>
    <p:sldId id="314" r:id="rId17"/>
    <p:sldId id="299" r:id="rId18"/>
    <p:sldId id="308" r:id="rId19"/>
    <p:sldId id="343" r:id="rId20"/>
    <p:sldId id="320" r:id="rId21"/>
    <p:sldId id="345" r:id="rId22"/>
    <p:sldId id="346" r:id="rId23"/>
    <p:sldId id="347" r:id="rId24"/>
    <p:sldId id="349" r:id="rId25"/>
    <p:sldId id="34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35EE"/>
    <a:srgbClr val="9730EE"/>
    <a:srgbClr val="58EEE1"/>
    <a:srgbClr val="CD3BCC"/>
    <a:srgbClr val="00CE02"/>
    <a:srgbClr val="BAC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2" autoAdjust="0"/>
  </p:normalViewPr>
  <p:slideViewPr>
    <p:cSldViewPr snapToGrid="0" snapToObjects="1">
      <p:cViewPr>
        <p:scale>
          <a:sx n="100" d="100"/>
          <a:sy n="100" d="100"/>
        </p:scale>
        <p:origin x="-17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95459-D8C7-8545-A6AA-6E2CDD2BDFD6}" type="datetime1">
              <a:rPr lang="en-US" smtClean="0"/>
              <a:t>7/27/12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41A41-0B9E-FB47-93E9-421CA2FB4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103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926E9-2AA4-3C44-88D6-5D22CF77C100}" type="datetime1">
              <a:rPr lang="en-US" smtClean="0"/>
              <a:t>7/27/12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33507-E832-6C49-A2C3-AAEF32F4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190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“pronounced</a:t>
            </a:r>
            <a:r>
              <a:rPr lang="en-US" baseline="0" dirty="0" smtClean="0"/>
              <a:t> as ACT-ARK”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3507-E832-6C49-A2C3-AAEF32F40B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26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context of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3507-E832-6C49-A2C3-AAEF32F40B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99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Might remind you of the movie</a:t>
            </a:r>
            <a:r>
              <a:rPr lang="en-US" baseline="0" dirty="0" smtClean="0"/>
              <a:t> “Memento”--- the problem of understanding behavior with short-term memory deficits.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 architecture 2.0 </a:t>
            </a:r>
          </a:p>
          <a:p>
            <a:r>
              <a:rPr lang="en-US" dirty="0" smtClean="0"/>
              <a:t>VISION</a:t>
            </a:r>
            <a:r>
              <a:rPr lang="en-US" baseline="0" dirty="0" smtClean="0"/>
              <a:t> MODULE parses the quasi-propositional sequence produced by IAR </a:t>
            </a:r>
          </a:p>
          <a:p>
            <a:r>
              <a:rPr lang="en-US" baseline="0" dirty="0" smtClean="0"/>
              <a:t>Red: I/O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3507-E832-6C49-A2C3-AAEF32F40B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43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48 actions OWL</a:t>
            </a:r>
            <a:r>
              <a:rPr lang="en-US" baseline="0" dirty="0" smtClean="0"/>
              <a:t> and LISP? See next slides</a:t>
            </a:r>
          </a:p>
          <a:p>
            <a:r>
              <a:rPr lang="en-US" baseline="0" dirty="0" smtClean="0"/>
              <a:t>- The model of the DARPA verbs is obtained by taking the natural language definitions and translate them into a computational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3507-E832-6C49-A2C3-AAEF32F40B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65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PARTIALLY OCCLUDED - IRREGULAR SHAPE - NO MORE PROPERLY LIGHTENED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visual algorithms would have serious difficulties in tracking the person while driving the car, since the person would become partially occluded, assume an irregular shape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would be no more properly lightened. Again, the Cognitive Engine could overcome these problems in the visual system by using SCONE to call HOMINE and automatically perform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schematized inferences: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3507-E832-6C49-A2C3-AAEF32F40B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09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Further example: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Graphic</a:t>
            </a:r>
            <a:r>
              <a:rPr lang="en-US" baseline="0" dirty="0" smtClean="0"/>
              <a:t> e</a:t>
            </a:r>
            <a:r>
              <a:rPr lang="en-US" dirty="0" smtClean="0"/>
              <a:t>xample of a piece of COMMON-SENSE knowledge encoded in HOMINE.</a:t>
            </a:r>
            <a:r>
              <a:rPr lang="en-US" baseline="0" dirty="0" smtClean="0"/>
              <a:t> The axiom is paraphrased in the title.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3507-E832-6C49-A2C3-AAEF32F40B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5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Robot CTA?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3507-E832-6C49-A2C3-AAEF32F40B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45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Neural networks or semantic networks.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3507-E832-6C49-A2C3-AAEF32F40B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2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2) Why we need it</a:t>
            </a:r>
            <a:r>
              <a:rPr lang="en-US" baseline="0" dirty="0" smtClean="0"/>
              <a:t> ? what is it? How does it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3507-E832-6C49-A2C3-AAEF32F40B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14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call this position,  Unified Stance (inspired by Newell 1990 book</a:t>
            </a:r>
            <a:r>
              <a:rPr lang="en-US" baseline="0" dirty="0" smtClean="0"/>
              <a:t>) – Grand Unified Stance (= Paul Rosenbloom)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3507-E832-6C49-A2C3-AAEF32F40B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2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framework shares the core motivations of research in AGI…</a:t>
            </a:r>
          </a:p>
          <a:p>
            <a:endParaRPr lang="en-US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AGI conferences, 2010 (Lugano) – 2011 (Mountain View) – 2012 (Oxford)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3507-E832-6C49-A2C3-AAEF32F40B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08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see how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3507-E832-6C49-A2C3-AAEF32F40B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89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DM is task driven (</a:t>
            </a:r>
            <a:r>
              <a:rPr lang="en-US" dirty="0" smtClean="0"/>
              <a:t>(low reusability)</a:t>
            </a:r>
          </a:p>
          <a:p>
            <a:endParaRPr lang="en-US" dirty="0" smtClean="0"/>
          </a:p>
          <a:p>
            <a:r>
              <a:rPr lang="en-US" dirty="0" smtClean="0"/>
              <a:t>Let’s see the features of this augmented ACT-R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3507-E832-6C49-A2C3-AAEF32F40B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58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3507-E832-6C49-A2C3-AAEF32F40B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43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 Like other KB systems – for example, Cyc and the various Description Logic systems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**See</a:t>
            </a:r>
            <a:r>
              <a:rPr lang="en-US" baseline="0" dirty="0" smtClean="0"/>
              <a:t> example</a:t>
            </a:r>
            <a:endParaRPr lang="en-US" dirty="0" smtClean="0"/>
          </a:p>
          <a:p>
            <a:r>
              <a:rPr lang="en-US" sz="1200" dirty="0" smtClean="0">
                <a:latin typeface="Courier New"/>
                <a:cs typeface="Courier New"/>
              </a:rPr>
              <a:t>Defstruct </a:t>
            </a:r>
            <a:r>
              <a:rPr lang="en-US" sz="1200" dirty="0" smtClean="0">
                <a:latin typeface="Courier New"/>
                <a:cs typeface="Courier New"/>
              </a:rPr>
              <a:t>(data)</a:t>
            </a:r>
            <a:endParaRPr lang="en-US" sz="1200" dirty="0" smtClean="0">
              <a:latin typeface="Courier New"/>
              <a:cs typeface="Courier New"/>
            </a:endParaRPr>
          </a:p>
          <a:p>
            <a:r>
              <a:rPr lang="en-US" sz="1200" dirty="0" smtClean="0">
                <a:latin typeface="Courier New"/>
                <a:cs typeface="Courier New"/>
              </a:rPr>
              <a:t>Action: DIG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3507-E832-6C49-A2C3-AAEF32F40B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8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3507-E832-6C49-A2C3-AAEF32F40B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673A1D-8322-2842-B73A-327913C4F996}" type="datetime1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2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10BE3A-6DCB-D64F-8EE7-269D4591E23A}" type="datetime1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EA8669-3563-4044-880F-6984E0AD9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7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DA454-A76B-CB47-B649-7B9A022120B2}" type="datetime1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EA8669-3563-4044-880F-6984E0AD9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51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5088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384300"/>
            <a:ext cx="7772400" cy="21796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3716338"/>
            <a:ext cx="7772400" cy="21796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88692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5EE2F-59C7-054C-A4C0-71315B417089}" type="datetime1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2933" y="6254750"/>
            <a:ext cx="491067" cy="365125"/>
          </a:xfrm>
          <a:prstGeom prst="rect">
            <a:avLst/>
          </a:prstGeom>
        </p:spPr>
        <p:txBody>
          <a:bodyPr/>
          <a:lstStyle/>
          <a:p>
            <a:fld id="{A1EA8669-3563-4044-880F-6984E0AD9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9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FA1F9-CC34-E846-9CBD-640CE5FDA5C7}" type="datetime1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EA8669-3563-4044-880F-6984E0AD9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1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4880D-5C11-9245-93EB-6CF313DD77AD}" type="datetime1">
              <a:rPr lang="en-US" smtClean="0"/>
              <a:t>7/27/12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EA8669-3563-4044-880F-6984E0AD9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93A816-B6AD-C649-AF7A-FFFEAE356E3D}" type="datetime1">
              <a:rPr lang="en-US" smtClean="0"/>
              <a:t>7/27/12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EA8669-3563-4044-880F-6984E0AD9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0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0C3E98-F867-DB45-9182-6206D8E03104}" type="datetime1">
              <a:rPr lang="en-US" smtClean="0"/>
              <a:t>7/27/12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EA8669-3563-4044-880F-6984E0AD9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5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07CCAC-3DA5-CE41-8A77-D59CE25335C8}" type="datetime1">
              <a:rPr lang="en-US" smtClean="0"/>
              <a:t>7/27/12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EA8669-3563-4044-880F-6984E0AD9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5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D86A53-BB10-0247-A62E-DC4C01FDA13D}" type="datetime1">
              <a:rPr lang="en-US" smtClean="0"/>
              <a:t>7/27/12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EA8669-3563-4044-880F-6984E0AD9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8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AB7A9B-6B60-0443-B0E7-FA675365386C}" type="datetime1">
              <a:rPr lang="en-US" smtClean="0"/>
              <a:t>7/27/12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EA8669-3563-4044-880F-6984E0AD9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4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Burgundy_CMU_EPS_Logo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12" y="6219825"/>
            <a:ext cx="331088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/>
          <a:ea typeface="+mj-ea"/>
          <a:cs typeface="Helvetica Neue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cs.cmu.edu/~sef/scone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5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00" y="2130425"/>
            <a:ext cx="86741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merican Typewriter"/>
                <a:cs typeface="American Typewriter"/>
              </a:rPr>
              <a:t>ACT-RK</a:t>
            </a:r>
            <a:br>
              <a:rPr lang="en-US" sz="3600" b="1" dirty="0" smtClean="0">
                <a:latin typeface="American Typewriter"/>
                <a:cs typeface="American Typewriter"/>
              </a:rPr>
            </a:br>
            <a:r>
              <a:rPr lang="en-US" sz="2800" dirty="0" smtClean="0">
                <a:latin typeface="American Typewriter"/>
                <a:cs typeface="American Typewriter"/>
              </a:rPr>
              <a:t>(</a:t>
            </a:r>
            <a:r>
              <a:rPr lang="en-US" sz="2800" b="1" dirty="0" smtClean="0">
                <a:latin typeface="American Typewriter"/>
                <a:cs typeface="American Typewriter"/>
              </a:rPr>
              <a:t>ACT-R </a:t>
            </a:r>
            <a:r>
              <a:rPr lang="en-US" sz="2800" dirty="0" smtClean="0">
                <a:latin typeface="American Typewriter"/>
                <a:cs typeface="American Typewriter"/>
              </a:rPr>
              <a:t>with improved </a:t>
            </a:r>
            <a:r>
              <a:rPr lang="en-US" sz="2800" b="1" dirty="0" smtClean="0">
                <a:latin typeface="American Typewriter"/>
                <a:cs typeface="American Typewriter"/>
              </a:rPr>
              <a:t>K</a:t>
            </a:r>
            <a:r>
              <a:rPr lang="en-US" sz="2800" dirty="0" smtClean="0">
                <a:latin typeface="American Typewriter"/>
                <a:cs typeface="American Typewriter"/>
              </a:rPr>
              <a:t>nowledge capabilities)</a:t>
            </a:r>
            <a:endParaRPr lang="en-US" sz="2000" dirty="0">
              <a:latin typeface="American Typewriter"/>
              <a:cs typeface="American Typewri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3886200"/>
            <a:ext cx="7528560" cy="22479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Alessandro Oltramari*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(joint work with Christian Lebiere*, Jerry Vinokurov*, Scott Fahlman**)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*FMS group, Department of Psychology, Carnegie Mellon University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**Language Technologies Institute and Computer Science Department, </a:t>
            </a:r>
            <a:r>
              <a:rPr lang="en-US" sz="1400" dirty="0">
                <a:solidFill>
                  <a:schemeClr val="tx1"/>
                </a:solidFill>
              </a:rPr>
              <a:t>Carnegie Mellon University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4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9" name="Group 8"/>
          <p:cNvGrpSpPr>
            <a:grpSpLocks/>
          </p:cNvGrpSpPr>
          <p:nvPr/>
        </p:nvGrpSpPr>
        <p:grpSpPr bwMode="auto">
          <a:xfrm>
            <a:off x="2944178" y="2200074"/>
            <a:ext cx="1905000" cy="908050"/>
            <a:chOff x="3276600" y="2209800"/>
            <a:chExt cx="1905000" cy="1066800"/>
          </a:xfrm>
        </p:grpSpPr>
        <p:sp>
          <p:nvSpPr>
            <p:cNvPr id="49" name="Rectangle 48"/>
            <p:cNvSpPr/>
            <p:nvPr/>
          </p:nvSpPr>
          <p:spPr>
            <a:xfrm>
              <a:off x="3276600" y="2209800"/>
              <a:ext cx="1905000" cy="10668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ea typeface="ＭＳ Ｐゴシック" pitchFamily="29" charset="-128"/>
                <a:cs typeface="ＭＳ Ｐゴシック" pitchFamily="29" charset="-128"/>
              </a:endParaRPr>
            </a:p>
          </p:txBody>
        </p:sp>
        <p:sp>
          <p:nvSpPr>
            <p:cNvPr id="29748" name="TextBox 7"/>
            <p:cNvSpPr txBox="1">
              <a:spLocks noChangeArrowheads="1"/>
            </p:cNvSpPr>
            <p:nvPr/>
          </p:nvSpPr>
          <p:spPr bwMode="auto">
            <a:xfrm>
              <a:off x="3429000" y="2369705"/>
              <a:ext cx="1600200" cy="75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Procedural Module</a:t>
              </a:r>
            </a:p>
          </p:txBody>
        </p:sp>
      </p:grpSp>
      <p:grpSp>
        <p:nvGrpSpPr>
          <p:cNvPr id="29700" name="Group 21"/>
          <p:cNvGrpSpPr>
            <a:grpSpLocks/>
          </p:cNvGrpSpPr>
          <p:nvPr/>
        </p:nvGrpSpPr>
        <p:grpSpPr bwMode="auto">
          <a:xfrm>
            <a:off x="4849178" y="642736"/>
            <a:ext cx="2133600" cy="1557338"/>
            <a:chOff x="4953000" y="533400"/>
            <a:chExt cx="2133600" cy="1828800"/>
          </a:xfrm>
        </p:grpSpPr>
        <p:grpSp>
          <p:nvGrpSpPr>
            <p:cNvPr id="29740" name="Group 9"/>
            <p:cNvGrpSpPr>
              <a:grpSpLocks/>
            </p:cNvGrpSpPr>
            <p:nvPr/>
          </p:nvGrpSpPr>
          <p:grpSpPr bwMode="auto">
            <a:xfrm>
              <a:off x="5181600" y="533400"/>
              <a:ext cx="1905000" cy="1066800"/>
              <a:chOff x="3276600" y="2209800"/>
              <a:chExt cx="1905000" cy="10668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276600" y="2209800"/>
                <a:ext cx="1905000" cy="1066334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  <a:ea typeface="ＭＳ Ｐゴシック" pitchFamily="29" charset="-128"/>
                  <a:cs typeface="ＭＳ Ｐゴシック" pitchFamily="29" charset="-128"/>
                </a:endParaRPr>
              </a:p>
            </p:txBody>
          </p:sp>
          <p:sp>
            <p:nvSpPr>
              <p:cNvPr id="29746" name="TextBox 11"/>
              <p:cNvSpPr txBox="1">
                <a:spLocks noChangeArrowheads="1"/>
              </p:cNvSpPr>
              <p:nvPr/>
            </p:nvSpPr>
            <p:spPr bwMode="auto">
              <a:xfrm>
                <a:off x="3429000" y="2295121"/>
                <a:ext cx="1600200" cy="759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Declarative Module</a:t>
                </a:r>
              </a:p>
            </p:txBody>
          </p:sp>
        </p:grpSp>
        <p:grpSp>
          <p:nvGrpSpPr>
            <p:cNvPr id="29741" name="Group 16"/>
            <p:cNvGrpSpPr>
              <a:grpSpLocks/>
            </p:cNvGrpSpPr>
            <p:nvPr/>
          </p:nvGrpSpPr>
          <p:grpSpPr bwMode="auto">
            <a:xfrm>
              <a:off x="5334000" y="1339636"/>
              <a:ext cx="1143000" cy="686879"/>
              <a:chOff x="2133600" y="958636"/>
              <a:chExt cx="1143000" cy="686879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133600" y="989435"/>
                <a:ext cx="1143000" cy="61146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  <a:ea typeface="ＭＳ Ｐゴシック" pitchFamily="29" charset="-128"/>
                  <a:cs typeface="ＭＳ Ｐゴシック" pitchFamily="29" charset="-128"/>
                </a:endParaRPr>
              </a:p>
            </p:txBody>
          </p:sp>
          <p:sp>
            <p:nvSpPr>
              <p:cNvPr id="29744" name="TextBox 14"/>
              <p:cNvSpPr txBox="1">
                <a:spLocks noChangeArrowheads="1"/>
              </p:cNvSpPr>
              <p:nvPr/>
            </p:nvSpPr>
            <p:spPr bwMode="auto">
              <a:xfrm>
                <a:off x="2225040" y="958636"/>
                <a:ext cx="960120" cy="686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/>
                  <a:t>Retrieval Buffer</a:t>
                </a:r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4953350" y="1981550"/>
              <a:ext cx="380301" cy="381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1" name="Group 23"/>
          <p:cNvGrpSpPr>
            <a:grpSpLocks/>
          </p:cNvGrpSpPr>
          <p:nvPr/>
        </p:nvGrpSpPr>
        <p:grpSpPr bwMode="auto">
          <a:xfrm flipH="1">
            <a:off x="810578" y="642736"/>
            <a:ext cx="1905000" cy="908050"/>
            <a:chOff x="3276600" y="2209800"/>
            <a:chExt cx="1905000" cy="1066800"/>
          </a:xfrm>
        </p:grpSpPr>
        <p:sp>
          <p:nvSpPr>
            <p:cNvPr id="40" name="Rectangle 28"/>
            <p:cNvSpPr/>
            <p:nvPr/>
          </p:nvSpPr>
          <p:spPr>
            <a:xfrm>
              <a:off x="3276600" y="2209800"/>
              <a:ext cx="1905000" cy="1066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ea typeface="ＭＳ Ｐゴシック" pitchFamily="29" charset="-128"/>
                <a:cs typeface="ＭＳ Ｐゴシック" pitchFamily="29" charset="-128"/>
              </a:endParaRPr>
            </a:p>
          </p:txBody>
        </p:sp>
        <p:sp>
          <p:nvSpPr>
            <p:cNvPr id="29739" name="TextBox 29"/>
            <p:cNvSpPr txBox="1">
              <a:spLocks noChangeArrowheads="1"/>
            </p:cNvSpPr>
            <p:nvPr/>
          </p:nvSpPr>
          <p:spPr bwMode="auto">
            <a:xfrm>
              <a:off x="3429000" y="2284466"/>
              <a:ext cx="1600200" cy="759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Intentional Module</a:t>
              </a:r>
            </a:p>
          </p:txBody>
        </p:sp>
      </p:grpSp>
      <p:grpSp>
        <p:nvGrpSpPr>
          <p:cNvPr id="29702" name="Group 24"/>
          <p:cNvGrpSpPr>
            <a:grpSpLocks/>
          </p:cNvGrpSpPr>
          <p:nvPr/>
        </p:nvGrpSpPr>
        <p:grpSpPr bwMode="auto">
          <a:xfrm flipH="1">
            <a:off x="1420178" y="1328536"/>
            <a:ext cx="1143000" cy="585788"/>
            <a:chOff x="2133600" y="958635"/>
            <a:chExt cx="1143000" cy="686879"/>
          </a:xfrm>
        </p:grpSpPr>
        <p:sp>
          <p:nvSpPr>
            <p:cNvPr id="38" name="Rectangle 37"/>
            <p:cNvSpPr/>
            <p:nvPr/>
          </p:nvSpPr>
          <p:spPr>
            <a:xfrm>
              <a:off x="2133600" y="990280"/>
              <a:ext cx="1143000" cy="61055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ea typeface="ＭＳ Ｐゴシック" pitchFamily="29" charset="-128"/>
                <a:cs typeface="ＭＳ Ｐゴシック" pitchFamily="29" charset="-128"/>
              </a:endParaRPr>
            </a:p>
          </p:txBody>
        </p:sp>
        <p:sp>
          <p:nvSpPr>
            <p:cNvPr id="29737" name="TextBox 27"/>
            <p:cNvSpPr txBox="1">
              <a:spLocks noChangeArrowheads="1"/>
            </p:cNvSpPr>
            <p:nvPr/>
          </p:nvSpPr>
          <p:spPr bwMode="auto">
            <a:xfrm>
              <a:off x="2225040" y="958635"/>
              <a:ext cx="960120" cy="686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/>
                <a:t>Goal Buffer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 bwMode="auto">
          <a:xfrm rot="16200000" flipV="1">
            <a:off x="2590959" y="1846855"/>
            <a:ext cx="325438" cy="381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704" name="Group 30"/>
          <p:cNvGrpSpPr>
            <a:grpSpLocks/>
          </p:cNvGrpSpPr>
          <p:nvPr/>
        </p:nvGrpSpPr>
        <p:grpSpPr bwMode="auto">
          <a:xfrm flipH="1" flipV="1">
            <a:off x="810578" y="3108124"/>
            <a:ext cx="2133600" cy="1557337"/>
            <a:chOff x="4953000" y="533400"/>
            <a:chExt cx="2133600" cy="1828800"/>
          </a:xfrm>
        </p:grpSpPr>
        <p:grpSp>
          <p:nvGrpSpPr>
            <p:cNvPr id="29729" name="Group 31"/>
            <p:cNvGrpSpPr>
              <a:grpSpLocks/>
            </p:cNvGrpSpPr>
            <p:nvPr/>
          </p:nvGrpSpPr>
          <p:grpSpPr bwMode="auto">
            <a:xfrm>
              <a:off x="5181600" y="533400"/>
              <a:ext cx="1905000" cy="1066800"/>
              <a:chOff x="3276600" y="2209800"/>
              <a:chExt cx="1905000" cy="10668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3276600" y="2209800"/>
                <a:ext cx="1905000" cy="106633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  <a:ea typeface="ＭＳ Ｐゴシック" pitchFamily="29" charset="-128"/>
                  <a:cs typeface="ＭＳ Ｐゴシック" pitchFamily="29" charset="-128"/>
                </a:endParaRPr>
              </a:p>
            </p:txBody>
          </p:sp>
          <p:sp>
            <p:nvSpPr>
              <p:cNvPr id="29735" name="TextBox 37"/>
              <p:cNvSpPr txBox="1">
                <a:spLocks noChangeArrowheads="1"/>
              </p:cNvSpPr>
              <p:nvPr/>
            </p:nvSpPr>
            <p:spPr bwMode="auto">
              <a:xfrm flipV="1">
                <a:off x="3429000" y="2288817"/>
                <a:ext cx="1600200" cy="759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Vision   Module</a:t>
                </a:r>
              </a:p>
            </p:txBody>
          </p:sp>
        </p:grpSp>
        <p:grpSp>
          <p:nvGrpSpPr>
            <p:cNvPr id="29730" name="Group 32"/>
            <p:cNvGrpSpPr>
              <a:grpSpLocks/>
            </p:cNvGrpSpPr>
            <p:nvPr/>
          </p:nvGrpSpPr>
          <p:grpSpPr bwMode="auto">
            <a:xfrm>
              <a:off x="5334000" y="1322770"/>
              <a:ext cx="1143000" cy="686879"/>
              <a:chOff x="2133600" y="941770"/>
              <a:chExt cx="1143000" cy="686879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133600" y="989434"/>
                <a:ext cx="1143000" cy="6114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  <a:ea typeface="ＭＳ Ｐゴシック" pitchFamily="29" charset="-128"/>
                  <a:cs typeface="ＭＳ Ｐゴシック" pitchFamily="29" charset="-128"/>
                </a:endParaRPr>
              </a:p>
            </p:txBody>
          </p:sp>
          <p:sp>
            <p:nvSpPr>
              <p:cNvPr id="29733" name="TextBox 35"/>
              <p:cNvSpPr txBox="1">
                <a:spLocks noChangeArrowheads="1"/>
              </p:cNvSpPr>
              <p:nvPr/>
            </p:nvSpPr>
            <p:spPr bwMode="auto">
              <a:xfrm flipV="1">
                <a:off x="2225040" y="941770"/>
                <a:ext cx="960120" cy="686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/>
                  <a:t>Visual Buffer</a:t>
                </a: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4953349" y="1981549"/>
              <a:ext cx="380301" cy="381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5" name="Group 38"/>
          <p:cNvGrpSpPr>
            <a:grpSpLocks/>
          </p:cNvGrpSpPr>
          <p:nvPr/>
        </p:nvGrpSpPr>
        <p:grpSpPr bwMode="auto">
          <a:xfrm flipV="1">
            <a:off x="4849178" y="3108125"/>
            <a:ext cx="2133600" cy="1557336"/>
            <a:chOff x="4953000" y="533400"/>
            <a:chExt cx="2133600" cy="1828799"/>
          </a:xfrm>
        </p:grpSpPr>
        <p:grpSp>
          <p:nvGrpSpPr>
            <p:cNvPr id="29722" name="Group 39"/>
            <p:cNvGrpSpPr>
              <a:grpSpLocks/>
            </p:cNvGrpSpPr>
            <p:nvPr/>
          </p:nvGrpSpPr>
          <p:grpSpPr bwMode="auto">
            <a:xfrm>
              <a:off x="5181600" y="533400"/>
              <a:ext cx="1905000" cy="1066334"/>
              <a:chOff x="3276600" y="2209800"/>
              <a:chExt cx="1905000" cy="106633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276600" y="2209800"/>
                <a:ext cx="1905000" cy="1066334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28575" cmpd="sng">
                    <a:solidFill>
                      <a:srgbClr val="000000"/>
                    </a:solidFill>
                  </a:ln>
                  <a:solidFill>
                    <a:schemeClr val="tx1"/>
                  </a:solidFill>
                  <a:ea typeface="ＭＳ Ｐゴシック" pitchFamily="29" charset="-128"/>
                  <a:cs typeface="ＭＳ Ｐゴシック" pitchFamily="29" charset="-128"/>
                </a:endParaRPr>
              </a:p>
            </p:txBody>
          </p:sp>
          <p:sp>
            <p:nvSpPr>
              <p:cNvPr id="29728" name="TextBox 45"/>
              <p:cNvSpPr txBox="1">
                <a:spLocks noChangeArrowheads="1"/>
              </p:cNvSpPr>
              <p:nvPr/>
            </p:nvSpPr>
            <p:spPr bwMode="auto">
              <a:xfrm flipV="1">
                <a:off x="3429000" y="2288817"/>
                <a:ext cx="1600200" cy="759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/>
                  <a:t>Motor   Module</a:t>
                </a:r>
              </a:p>
            </p:txBody>
          </p:sp>
        </p:grpSp>
        <p:grpSp>
          <p:nvGrpSpPr>
            <p:cNvPr id="29723" name="Group 40"/>
            <p:cNvGrpSpPr>
              <a:grpSpLocks/>
            </p:cNvGrpSpPr>
            <p:nvPr/>
          </p:nvGrpSpPr>
          <p:grpSpPr bwMode="auto">
            <a:xfrm>
              <a:off x="5364480" y="1333425"/>
              <a:ext cx="1143000" cy="686879"/>
              <a:chOff x="2164080" y="952425"/>
              <a:chExt cx="1143000" cy="68687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164080" y="991299"/>
                <a:ext cx="1143000" cy="6096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9050" cmpd="sng">
                    <a:solidFill>
                      <a:schemeClr val="tx1"/>
                    </a:solidFill>
                    <a:prstDash val="sysDash"/>
                  </a:ln>
                  <a:solidFill>
                    <a:schemeClr val="tx1"/>
                  </a:solidFill>
                  <a:ea typeface="ＭＳ Ｐゴシック" pitchFamily="29" charset="-128"/>
                  <a:cs typeface="ＭＳ Ｐゴシック" pitchFamily="29" charset="-128"/>
                </a:endParaRPr>
              </a:p>
            </p:txBody>
          </p:sp>
          <p:sp>
            <p:nvSpPr>
              <p:cNvPr id="29726" name="TextBox 43"/>
              <p:cNvSpPr txBox="1">
                <a:spLocks noChangeArrowheads="1"/>
              </p:cNvSpPr>
              <p:nvPr/>
            </p:nvSpPr>
            <p:spPr bwMode="auto">
              <a:xfrm flipV="1">
                <a:off x="2225040" y="952425"/>
                <a:ext cx="960120" cy="686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/>
                  <a:t>Manual Buffer</a:t>
                </a:r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4953349" y="1981549"/>
              <a:ext cx="380301" cy="381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6" name="Group 46"/>
          <p:cNvGrpSpPr>
            <a:grpSpLocks/>
          </p:cNvGrpSpPr>
          <p:nvPr/>
        </p:nvGrpSpPr>
        <p:grpSpPr bwMode="auto">
          <a:xfrm flipH="1">
            <a:off x="2944178" y="642736"/>
            <a:ext cx="1905000" cy="1558925"/>
            <a:chOff x="5181600" y="533400"/>
            <a:chExt cx="1905000" cy="1830388"/>
          </a:xfrm>
        </p:grpSpPr>
        <p:grpSp>
          <p:nvGrpSpPr>
            <p:cNvPr id="29715" name="Group 47"/>
            <p:cNvGrpSpPr>
              <a:grpSpLocks/>
            </p:cNvGrpSpPr>
            <p:nvPr/>
          </p:nvGrpSpPr>
          <p:grpSpPr bwMode="auto">
            <a:xfrm>
              <a:off x="5181600" y="533400"/>
              <a:ext cx="1905000" cy="1066800"/>
              <a:chOff x="3276600" y="2209800"/>
              <a:chExt cx="1905000" cy="1066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276600" y="2209800"/>
                <a:ext cx="1905000" cy="106617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  <a:ea typeface="ＭＳ Ｐゴシック" pitchFamily="29" charset="-128"/>
                  <a:cs typeface="ＭＳ Ｐゴシック" pitchFamily="29" charset="-128"/>
                </a:endParaRPr>
              </a:p>
            </p:txBody>
          </p:sp>
          <p:sp>
            <p:nvSpPr>
              <p:cNvPr id="29721" name="TextBox 53"/>
              <p:cNvSpPr txBox="1">
                <a:spLocks noChangeArrowheads="1"/>
              </p:cNvSpPr>
              <p:nvPr/>
            </p:nvSpPr>
            <p:spPr bwMode="auto">
              <a:xfrm>
                <a:off x="3276600" y="2295121"/>
                <a:ext cx="1905000" cy="759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Episodic     Module</a:t>
                </a:r>
              </a:p>
            </p:txBody>
          </p:sp>
        </p:grpSp>
        <p:grpSp>
          <p:nvGrpSpPr>
            <p:cNvPr id="29716" name="Group 48"/>
            <p:cNvGrpSpPr>
              <a:grpSpLocks/>
            </p:cNvGrpSpPr>
            <p:nvPr/>
          </p:nvGrpSpPr>
          <p:grpSpPr bwMode="auto">
            <a:xfrm>
              <a:off x="5562600" y="1339636"/>
              <a:ext cx="1143000" cy="686879"/>
              <a:chOff x="2362200" y="958636"/>
              <a:chExt cx="1143000" cy="68687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362200" y="991172"/>
                <a:ext cx="1143000" cy="6095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  <a:ea typeface="ＭＳ Ｐゴシック" pitchFamily="29" charset="-128"/>
                  <a:cs typeface="ＭＳ Ｐゴシック" pitchFamily="29" charset="-128"/>
                </a:endParaRPr>
              </a:p>
            </p:txBody>
          </p:sp>
          <p:sp>
            <p:nvSpPr>
              <p:cNvPr id="29719" name="TextBox 51"/>
              <p:cNvSpPr txBox="1">
                <a:spLocks noChangeArrowheads="1"/>
              </p:cNvSpPr>
              <p:nvPr/>
            </p:nvSpPr>
            <p:spPr bwMode="auto">
              <a:xfrm>
                <a:off x="2438400" y="958636"/>
                <a:ext cx="960120" cy="686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/>
                  <a:t>ImaginalBuffer</a:t>
                </a: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rot="16200000" flipV="1">
              <a:off x="5905878" y="2172078"/>
              <a:ext cx="380244" cy="317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30"/>
          <p:cNvGrpSpPr>
            <a:grpSpLocks/>
          </p:cNvGrpSpPr>
          <p:nvPr/>
        </p:nvGrpSpPr>
        <p:grpSpPr bwMode="auto">
          <a:xfrm flipH="1" flipV="1">
            <a:off x="2944179" y="3108124"/>
            <a:ext cx="1905000" cy="1553971"/>
            <a:chOff x="5181600" y="533400"/>
            <a:chExt cx="1905000" cy="1824848"/>
          </a:xfrm>
        </p:grpSpPr>
        <p:grpSp>
          <p:nvGrpSpPr>
            <p:cNvPr id="55" name="Group 31"/>
            <p:cNvGrpSpPr>
              <a:grpSpLocks/>
            </p:cNvGrpSpPr>
            <p:nvPr/>
          </p:nvGrpSpPr>
          <p:grpSpPr bwMode="auto">
            <a:xfrm>
              <a:off x="5181600" y="533400"/>
              <a:ext cx="1905000" cy="1066334"/>
              <a:chOff x="3276600" y="2209800"/>
              <a:chExt cx="1905000" cy="106633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276600" y="2209800"/>
                <a:ext cx="1905000" cy="106633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  <a:ea typeface="ＭＳ Ｐゴシック" pitchFamily="29" charset="-128"/>
                  <a:cs typeface="ＭＳ Ｐゴシック" pitchFamily="29" charset="-128"/>
                </a:endParaRPr>
              </a:p>
            </p:txBody>
          </p:sp>
          <p:sp>
            <p:nvSpPr>
              <p:cNvPr id="61" name="TextBox 37"/>
              <p:cNvSpPr txBox="1">
                <a:spLocks noChangeArrowheads="1"/>
              </p:cNvSpPr>
              <p:nvPr/>
            </p:nvSpPr>
            <p:spPr bwMode="auto">
              <a:xfrm flipV="1">
                <a:off x="3429000" y="2289006"/>
                <a:ext cx="1600200" cy="758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 smtClean="0"/>
                  <a:t>Scone</a:t>
                </a:r>
              </a:p>
              <a:p>
                <a:pPr algn="ctr"/>
                <a:r>
                  <a:rPr lang="en-US" dirty="0" smtClean="0"/>
                  <a:t>Module</a:t>
                </a:r>
                <a:endParaRPr lang="en-US" dirty="0"/>
              </a:p>
            </p:txBody>
          </p:sp>
        </p:grpSp>
        <p:grpSp>
          <p:nvGrpSpPr>
            <p:cNvPr id="56" name="Group 32"/>
            <p:cNvGrpSpPr>
              <a:grpSpLocks/>
            </p:cNvGrpSpPr>
            <p:nvPr/>
          </p:nvGrpSpPr>
          <p:grpSpPr bwMode="auto">
            <a:xfrm>
              <a:off x="5334000" y="1322939"/>
              <a:ext cx="1143000" cy="686710"/>
              <a:chOff x="2133600" y="941939"/>
              <a:chExt cx="1143000" cy="68671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2133600" y="989434"/>
                <a:ext cx="1143000" cy="6114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  <a:ea typeface="ＭＳ Ｐゴシック" pitchFamily="29" charset="-128"/>
                  <a:cs typeface="ＭＳ Ｐゴシック" pitchFamily="29" charset="-128"/>
                </a:endParaRPr>
              </a:p>
            </p:txBody>
          </p:sp>
          <p:sp>
            <p:nvSpPr>
              <p:cNvPr id="59" name="TextBox 35"/>
              <p:cNvSpPr txBox="1">
                <a:spLocks noChangeArrowheads="1"/>
              </p:cNvSpPr>
              <p:nvPr/>
            </p:nvSpPr>
            <p:spPr bwMode="auto">
              <a:xfrm flipV="1">
                <a:off x="2225040" y="941939"/>
                <a:ext cx="960120" cy="686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 smtClean="0"/>
                  <a:t>Scone</a:t>
                </a:r>
              </a:p>
              <a:p>
                <a:pPr algn="ctr"/>
                <a:r>
                  <a:rPr lang="en-US" sz="1600" dirty="0" smtClean="0"/>
                  <a:t>Buffer</a:t>
                </a:r>
                <a:endParaRPr lang="en-US" sz="1600" dirty="0"/>
              </a:p>
            </p:txBody>
          </p:sp>
        </p:grpSp>
        <p:cxnSp>
          <p:nvCxnSpPr>
            <p:cNvPr id="57" name="Straight Arrow Connector 56"/>
            <p:cNvCxnSpPr>
              <a:endCxn id="58" idx="2"/>
            </p:cNvCxnSpPr>
            <p:nvPr/>
          </p:nvCxnSpPr>
          <p:spPr>
            <a:xfrm flipH="1" flipV="1">
              <a:off x="5905500" y="1981898"/>
              <a:ext cx="188913" cy="37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2944178" y="3399270"/>
            <a:ext cx="1905001" cy="12628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19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1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5078" y="529222"/>
            <a:ext cx="6536921" cy="4388218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11999" y="4055816"/>
            <a:ext cx="553998" cy="8616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dirty="0" smtClean="0"/>
              <a:t>ACT-R</a:t>
            </a:r>
            <a:endParaRPr lang="en-US" sz="2400" b="1" dirty="0"/>
          </a:p>
        </p:txBody>
      </p:sp>
      <p:pic>
        <p:nvPicPr>
          <p:cNvPr id="91" name="Segnaposto contenuto 5" descr="dolce2.1b.png"/>
          <p:cNvPicPr>
            <a:picLocks noChangeAspect="1"/>
          </p:cNvPicPr>
          <p:nvPr/>
        </p:nvPicPr>
        <p:blipFill rotWithShape="1">
          <a:blip r:embed="rId3"/>
          <a:srcRect l="-4780" t="-397" r="-1132" b="-795"/>
          <a:stretch/>
        </p:blipFill>
        <p:spPr>
          <a:xfrm>
            <a:off x="38404800" y="8056399"/>
            <a:ext cx="2439138" cy="1123161"/>
          </a:xfrm>
          <a:prstGeom prst="rect">
            <a:avLst/>
          </a:prstGeom>
          <a:ln>
            <a:noFill/>
          </a:ln>
        </p:spPr>
      </p:pic>
      <p:sp>
        <p:nvSpPr>
          <p:cNvPr id="65" name="Rectangle 64"/>
          <p:cNvSpPr/>
          <p:nvPr/>
        </p:nvSpPr>
        <p:spPr>
          <a:xfrm>
            <a:off x="7504274" y="974207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SCONE </a:t>
            </a: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KB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277" y="1401343"/>
            <a:ext cx="1148671" cy="500010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7584277" y="1329400"/>
            <a:ext cx="1322035" cy="58500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284720" y="903085"/>
            <a:ext cx="1717040" cy="132302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19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1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4125284" y="2131969"/>
            <a:ext cx="3210241" cy="123001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Date Placeholder 8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95C3-554A-9D4B-BCBE-DC19E8767E6E}" type="datetime1">
              <a:rPr lang="en-US" smtClean="0"/>
              <a:t>7/27/12</a:t>
            </a:fld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57200" y="51118"/>
            <a:ext cx="8229600" cy="431653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ACT-RK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8669-3563-4044-880F-6984E0AD9F8C}" type="slidenum">
              <a:rPr lang="en-US" smtClean="0"/>
              <a:t>10</a:t>
            </a:fld>
            <a:endParaRPr lang="en-US" dirty="0"/>
          </a:p>
        </p:txBody>
      </p:sp>
      <p:sp>
        <p:nvSpPr>
          <p:cNvPr id="94" name="Rectangle 93"/>
          <p:cNvSpPr/>
          <p:nvPr/>
        </p:nvSpPr>
        <p:spPr bwMode="auto">
          <a:xfrm>
            <a:off x="968694" y="5351463"/>
            <a:ext cx="6172200" cy="51911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7581" y="5358329"/>
            <a:ext cx="1801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alibri" charset="0"/>
              </a:rPr>
              <a:t>Environment</a:t>
            </a:r>
          </a:p>
        </p:txBody>
      </p:sp>
      <p:cxnSp>
        <p:nvCxnSpPr>
          <p:cNvPr id="97" name="Straight Arrow Connector 96"/>
          <p:cNvCxnSpPr>
            <a:stCxn id="94" idx="0"/>
          </p:cNvCxnSpPr>
          <p:nvPr/>
        </p:nvCxnSpPr>
        <p:spPr bwMode="auto">
          <a:xfrm flipH="1" flipV="1">
            <a:off x="2110604" y="4699775"/>
            <a:ext cx="1944190" cy="6516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2167386" y="495885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730EE"/>
                </a:solidFill>
              </a:rPr>
              <a:t>INPUT</a:t>
            </a:r>
            <a:endParaRPr lang="en-US" dirty="0">
              <a:solidFill>
                <a:srgbClr val="9730EE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97146" y="495301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730EE"/>
                </a:solidFill>
              </a:rPr>
              <a:t>OUTPUT</a:t>
            </a:r>
            <a:endParaRPr lang="en-US" dirty="0">
              <a:solidFill>
                <a:srgbClr val="9730EE"/>
              </a:solidFill>
            </a:endParaRPr>
          </a:p>
        </p:txBody>
      </p:sp>
      <p:cxnSp>
        <p:nvCxnSpPr>
          <p:cNvPr id="104" name="Straight Arrow Connector 103"/>
          <p:cNvCxnSpPr>
            <a:endCxn id="94" idx="0"/>
          </p:cNvCxnSpPr>
          <p:nvPr/>
        </p:nvCxnSpPr>
        <p:spPr bwMode="auto">
          <a:xfrm flipH="1">
            <a:off x="4054794" y="4662095"/>
            <a:ext cx="1965006" cy="6893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61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SCONE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445500" cy="2481262"/>
          </a:xfrm>
        </p:spPr>
        <p:txBody>
          <a:bodyPr>
            <a:normAutofit fontScale="92500" lnSpcReduction="20000"/>
          </a:bodyPr>
          <a:lstStyle/>
          <a:p>
            <a:pPr marL="342900" lvl="1" indent="-342900" algn="just">
              <a:buFont typeface="Courier New"/>
              <a:buChar char="o"/>
            </a:pPr>
            <a:r>
              <a:rPr lang="en-US" sz="2000" dirty="0" smtClean="0"/>
              <a:t>A LISP open</a:t>
            </a:r>
            <a:r>
              <a:rPr lang="en-US" sz="2000" dirty="0"/>
              <a:t>-source </a:t>
            </a:r>
            <a:r>
              <a:rPr lang="en-US" sz="2000" dirty="0" smtClean="0"/>
              <a:t>KBS intended </a:t>
            </a:r>
            <a:r>
              <a:rPr lang="en-US" sz="2000" dirty="0"/>
              <a:t>for use as a component in </a:t>
            </a:r>
            <a:r>
              <a:rPr lang="en-US" sz="2000" dirty="0" smtClean="0"/>
              <a:t>software applications</a:t>
            </a:r>
          </a:p>
          <a:p>
            <a:pPr marL="342900" lvl="1" indent="-342900" algn="just">
              <a:buFont typeface="Courier New"/>
              <a:buChar char="o"/>
            </a:pPr>
            <a:r>
              <a:rPr lang="en-US" sz="2000" dirty="0" smtClean="0"/>
              <a:t>Represents symbolic common-sense </a:t>
            </a:r>
            <a:r>
              <a:rPr lang="en-US" sz="2000" dirty="0"/>
              <a:t>knowledge </a:t>
            </a:r>
            <a:r>
              <a:rPr lang="en-US" sz="2000" dirty="0" smtClean="0"/>
              <a:t>through LISP </a:t>
            </a:r>
            <a:r>
              <a:rPr lang="en-US" sz="2000" dirty="0" smtClean="0">
                <a:latin typeface="Courier New"/>
                <a:cs typeface="Courier New"/>
              </a:rPr>
              <a:t>defstruct</a:t>
            </a:r>
            <a:r>
              <a:rPr lang="en-US" sz="2000" dirty="0" smtClean="0"/>
              <a:t>, e.g.:</a:t>
            </a:r>
            <a:endParaRPr lang="en-US" sz="2000" dirty="0" smtClean="0">
              <a:latin typeface="Courier New"/>
              <a:cs typeface="Courier New"/>
            </a:endParaRPr>
          </a:p>
          <a:p>
            <a:pPr marL="742950" lvl="2" indent="-342900" algn="just">
              <a:buFont typeface="Wingdings" charset="2"/>
              <a:buChar char="§"/>
            </a:pPr>
            <a:r>
              <a:rPr lang="en-US" sz="1600" dirty="0">
                <a:latin typeface="Courier New"/>
                <a:cs typeface="Courier New"/>
              </a:rPr>
              <a:t>(new-type {walk} {action}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  <a:p>
            <a:pPr marL="742950" lvl="2" indent="-342900" algn="just">
              <a:buFont typeface="Wingdings" charset="2"/>
              <a:buChar char="§"/>
            </a:pPr>
            <a:r>
              <a:rPr lang="en-US" sz="1600" dirty="0">
                <a:latin typeface="Courier New"/>
                <a:cs typeface="Courier New"/>
              </a:rPr>
              <a:t>(new-type-role {participant} {action} {physical object})</a:t>
            </a:r>
            <a:endParaRPr lang="en-US" sz="1600" dirty="0" smtClean="0">
              <a:latin typeface="Courier New"/>
              <a:cs typeface="Courier New"/>
            </a:endParaRPr>
          </a:p>
          <a:p>
            <a:pPr marL="742950" lvl="2" indent="-342900" algn="just">
              <a:buFont typeface="Wingdings" charset="2"/>
              <a:buChar char="§"/>
            </a:pPr>
            <a:r>
              <a:rPr lang="en-US" sz="1600" dirty="0">
                <a:latin typeface="Courier New"/>
                <a:cs typeface="Courier New"/>
              </a:rPr>
              <a:t>(x-is-the-y-of-z {shovel} {participant} {bury}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  <a:p>
            <a:pPr marL="342900" lvl="1" indent="-342900" algn="just">
              <a:buFont typeface="Courier New"/>
              <a:buChar char="o"/>
            </a:pPr>
            <a:r>
              <a:rPr lang="en-US" sz="2000" dirty="0" smtClean="0"/>
              <a:t>A </a:t>
            </a:r>
            <a:r>
              <a:rPr lang="en-US" sz="2000" dirty="0"/>
              <a:t>“Smart </a:t>
            </a:r>
            <a:r>
              <a:rPr lang="en-US" sz="2000" u="sng" dirty="0"/>
              <a:t>active</a:t>
            </a:r>
            <a:r>
              <a:rPr lang="en-US" sz="2000" dirty="0"/>
              <a:t> memory system</a:t>
            </a:r>
            <a:r>
              <a:rPr lang="en-US" sz="2000" dirty="0" smtClean="0"/>
              <a:t>” plugged in ACT-R through additional module/buffer components, e.g.:  </a:t>
            </a:r>
            <a:endParaRPr lang="en-US" sz="1000" dirty="0"/>
          </a:p>
          <a:p>
            <a:pPr marL="400050" lvl="2" indent="0" algn="just">
              <a:buNone/>
            </a:pPr>
            <a:r>
              <a:rPr lang="en-US" sz="1000" dirty="0"/>
              <a:t>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2850-55BD-594C-99B3-5F99E0547B8F}" type="datetime1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8669-3563-4044-880F-6984E0AD9F8C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746500"/>
            <a:ext cx="8445500" cy="2311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numCol="2" rtlCol="0" anchor="t" anchorCtr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r>
              <a:rPr lang="en-US" sz="5600" dirty="0">
                <a:solidFill>
                  <a:srgbClr val="FF0000"/>
                </a:solidFill>
              </a:rPr>
              <a:t>L</a:t>
            </a:r>
            <a:r>
              <a:rPr lang="en-US" sz="5600" dirty="0" smtClean="0">
                <a:solidFill>
                  <a:srgbClr val="FF0000"/>
                </a:solidFill>
              </a:rPr>
              <a:t>HS</a:t>
            </a:r>
            <a:endParaRPr lang="en-US" sz="5600" dirty="0" smtClean="0">
              <a:solidFill>
                <a:srgbClr val="FF0000"/>
              </a:solidFill>
            </a:endParaRPr>
          </a:p>
          <a:p>
            <a:pPr marL="0" lvl="1" indent="0" algn="just">
              <a:buNone/>
            </a:pPr>
            <a:endParaRPr lang="en-US" sz="1800" dirty="0"/>
          </a:p>
          <a:p>
            <a:pPr marL="0" lvl="1" indent="0" algn="just">
              <a:buNone/>
            </a:pPr>
            <a:r>
              <a:rPr lang="en-US" sz="4800" dirty="0" smtClean="0"/>
              <a:t>=goal&gt;</a:t>
            </a:r>
          </a:p>
          <a:p>
            <a:pPr marL="400050" lvl="2" indent="0" algn="just">
              <a:buNone/>
            </a:pPr>
            <a:r>
              <a:rPr lang="en-US" sz="4800" dirty="0" smtClean="0"/>
              <a:t>    ISA    recognition</a:t>
            </a:r>
          </a:p>
          <a:p>
            <a:pPr marL="400050" lvl="2" indent="0" algn="just">
              <a:buNone/>
            </a:pPr>
            <a:r>
              <a:rPr lang="en-US" sz="4800" dirty="0" smtClean="0"/>
              <a:t>    state  output</a:t>
            </a:r>
          </a:p>
          <a:p>
            <a:pPr marL="400050" lvl="2" indent="0" algn="just">
              <a:buNone/>
            </a:pPr>
            <a:endParaRPr lang="en-US" sz="4800" dirty="0" smtClean="0"/>
          </a:p>
          <a:p>
            <a:pPr marL="400050" lvl="2" indent="0" algn="just">
              <a:buNone/>
            </a:pPr>
            <a:r>
              <a:rPr lang="en-US" sz="4800" dirty="0" smtClean="0"/>
              <a:t>  =imaginal&gt;</a:t>
            </a:r>
          </a:p>
          <a:p>
            <a:pPr marL="400050" lvl="2" indent="0" algn="just">
              <a:buNone/>
            </a:pPr>
            <a:r>
              <a:rPr lang="en-US" sz="4800" dirty="0" smtClean="0"/>
              <a:t>   ISA output-features</a:t>
            </a:r>
          </a:p>
          <a:p>
            <a:pPr marL="400050" lvl="2" indent="0" algn="just">
              <a:buNone/>
            </a:pPr>
            <a:r>
              <a:rPr lang="en-US" sz="4800" dirty="0" smtClean="0"/>
              <a:t>   observed     =</a:t>
            </a:r>
            <a:r>
              <a:rPr lang="en-US" sz="4800" b="1" dirty="0" smtClean="0"/>
              <a:t>action</a:t>
            </a:r>
          </a:p>
          <a:p>
            <a:pPr marL="400050" lvl="2" indent="0" algn="just">
              <a:buNone/>
            </a:pPr>
            <a:r>
              <a:rPr lang="en-US" sz="4800" dirty="0" smtClean="0"/>
              <a:t>   agent         =core-actor</a:t>
            </a:r>
          </a:p>
          <a:p>
            <a:pPr marL="400050" lvl="2" indent="0" algn="just">
              <a:buNone/>
            </a:pPr>
            <a:endParaRPr lang="en-US" sz="4800" dirty="0" smtClean="0"/>
          </a:p>
          <a:p>
            <a:pPr marL="400050" lvl="2" indent="0" algn="just">
              <a:buNone/>
            </a:pPr>
            <a:endParaRPr lang="en-US" sz="4000" dirty="0" smtClean="0"/>
          </a:p>
          <a:p>
            <a:pPr marL="400050" lvl="2" indent="0" algn="just">
              <a:buNone/>
            </a:pPr>
            <a:endParaRPr lang="en-US" sz="4000" dirty="0" smtClean="0"/>
          </a:p>
          <a:p>
            <a:pPr marL="400050" lvl="2" indent="0" algn="just">
              <a:buNone/>
            </a:pPr>
            <a:r>
              <a:rPr lang="en-US" sz="5600" b="1" dirty="0">
                <a:solidFill>
                  <a:srgbClr val="FF0000"/>
                </a:solidFill>
              </a:rPr>
              <a:t>R</a:t>
            </a:r>
            <a:r>
              <a:rPr lang="en-US" sz="5600" b="1" dirty="0" smtClean="0">
                <a:solidFill>
                  <a:srgbClr val="FF0000"/>
                </a:solidFill>
              </a:rPr>
              <a:t>HS</a:t>
            </a:r>
            <a:endParaRPr lang="en-US" sz="4000" b="1" dirty="0"/>
          </a:p>
          <a:p>
            <a:pPr marL="400050" lvl="2" indent="0" algn="just">
              <a:buNone/>
            </a:pPr>
            <a:endParaRPr lang="en-US" sz="4000" dirty="0" smtClean="0"/>
          </a:p>
          <a:p>
            <a:pPr marL="400050" lvl="2" indent="0" algn="just">
              <a:buNone/>
            </a:pPr>
            <a:r>
              <a:rPr lang="en-US" sz="4000" dirty="0" smtClean="0"/>
              <a:t>==&gt;</a:t>
            </a:r>
            <a:endParaRPr lang="en-US" sz="4800" dirty="0" smtClean="0"/>
          </a:p>
          <a:p>
            <a:pPr marL="400050" lvl="2" indent="0" algn="just">
              <a:buNone/>
            </a:pPr>
            <a:r>
              <a:rPr lang="en-US" sz="4800" dirty="0" smtClean="0"/>
              <a:t> =goal&gt;</a:t>
            </a:r>
          </a:p>
          <a:p>
            <a:pPr marL="400050" lvl="2" indent="0" algn="just">
              <a:buNone/>
            </a:pPr>
            <a:r>
              <a:rPr lang="en-US" sz="4800" dirty="0" smtClean="0"/>
              <a:t>   state    reasoning</a:t>
            </a:r>
          </a:p>
          <a:p>
            <a:pPr marL="400050" lvl="2" indent="0" algn="just">
              <a:buNone/>
            </a:pPr>
            <a:endParaRPr lang="en-US" sz="4800" dirty="0" smtClean="0"/>
          </a:p>
          <a:p>
            <a:pPr marL="400050" lvl="2" indent="0" algn="just">
              <a:buNone/>
            </a:pPr>
            <a:r>
              <a:rPr lang="en-US" sz="4800" dirty="0" smtClean="0"/>
              <a:t>  +scone&gt;</a:t>
            </a:r>
          </a:p>
          <a:p>
            <a:pPr marL="400050" lvl="2" indent="0" algn="just">
              <a:buNone/>
            </a:pPr>
            <a:r>
              <a:rPr lang="en-US" sz="4800" dirty="0" smtClean="0"/>
              <a:t>     ISA        the-x-role-of-y</a:t>
            </a:r>
          </a:p>
          <a:p>
            <a:pPr marL="400050" lvl="2" indent="0" algn="just">
              <a:buNone/>
            </a:pPr>
            <a:r>
              <a:rPr lang="en-US" sz="4800" dirty="0" smtClean="0"/>
              <a:t>       x          {participant}</a:t>
            </a:r>
          </a:p>
          <a:p>
            <a:pPr marL="400050" lvl="2" indent="0" algn="just">
              <a:buNone/>
            </a:pPr>
            <a:r>
              <a:rPr lang="en-US" sz="4800" dirty="0" smtClean="0"/>
              <a:t>       y          =</a:t>
            </a:r>
            <a:r>
              <a:rPr lang="en-US" sz="4800" b="1" dirty="0" smtClean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405632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SCONE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708842"/>
          </a:xfrm>
        </p:spPr>
        <p:txBody>
          <a:bodyPr>
            <a:noAutofit/>
          </a:bodyPr>
          <a:lstStyle/>
          <a:p>
            <a:pPr marL="342900" lvl="1" indent="-342900" algn="just">
              <a:buFont typeface="Wingdings" charset="2"/>
              <a:buChar char="ü"/>
            </a:pPr>
            <a:r>
              <a:rPr lang="en-US" sz="2000" dirty="0" smtClean="0"/>
              <a:t>Unlike most KBS, SCONE engine adopts non-standard reasoning based on </a:t>
            </a:r>
            <a:r>
              <a:rPr lang="en-US" sz="2000" i="1" dirty="0" smtClean="0"/>
              <a:t>marker</a:t>
            </a:r>
            <a:r>
              <a:rPr lang="en-US" sz="2000" i="1" dirty="0"/>
              <a:t>-passing </a:t>
            </a:r>
            <a:r>
              <a:rPr lang="en-US" sz="2000" i="1" dirty="0" smtClean="0"/>
              <a:t>algorithms</a:t>
            </a:r>
          </a:p>
          <a:p>
            <a:pPr lvl="1" algn="just">
              <a:buFont typeface="Wingdings" charset="2"/>
              <a:buChar char="ü"/>
            </a:pPr>
            <a:r>
              <a:rPr lang="en-US" sz="2000" dirty="0" smtClean="0"/>
              <a:t>Originally conceived for parallel computing</a:t>
            </a:r>
          </a:p>
          <a:p>
            <a:pPr lvl="1" algn="just">
              <a:buFont typeface="Wingdings" charset="2"/>
              <a:buChar char="ü"/>
            </a:pPr>
            <a:r>
              <a:rPr lang="en-US" sz="2000" dirty="0" smtClean="0"/>
              <a:t>Similar to spreading of activation in associative networks*</a:t>
            </a:r>
          </a:p>
          <a:p>
            <a:pPr lvl="1" algn="just">
              <a:buFont typeface="Wingdings" charset="2"/>
              <a:buChar char="ü"/>
            </a:pPr>
            <a:r>
              <a:rPr lang="en-US" sz="2000" dirty="0"/>
              <a:t>F</a:t>
            </a:r>
            <a:r>
              <a:rPr lang="en-US" sz="2000" dirty="0" smtClean="0"/>
              <a:t>ast (run-time) and </a:t>
            </a:r>
            <a:r>
              <a:rPr lang="en-US" sz="2000" dirty="0"/>
              <a:t>simple but not logically </a:t>
            </a:r>
            <a:r>
              <a:rPr lang="en-US" sz="2000" dirty="0" smtClean="0"/>
              <a:t>complete</a:t>
            </a:r>
          </a:p>
          <a:p>
            <a:pPr lvl="1" algn="just">
              <a:buFont typeface="Wingdings" charset="2"/>
              <a:buChar char="ü"/>
            </a:pPr>
            <a:r>
              <a:rPr lang="en-US" sz="2000" dirty="0"/>
              <a:t>I</a:t>
            </a:r>
            <a:r>
              <a:rPr lang="en-US" sz="2000" dirty="0" smtClean="0"/>
              <a:t>nadequate for </a:t>
            </a:r>
            <a:r>
              <a:rPr lang="en-US" sz="2000" dirty="0"/>
              <a:t>theorem-</a:t>
            </a:r>
            <a:r>
              <a:rPr lang="en-US" sz="2000" dirty="0" smtClean="0"/>
              <a:t>proving…</a:t>
            </a:r>
            <a:endParaRPr lang="en-US" sz="2000" dirty="0"/>
          </a:p>
          <a:p>
            <a:pPr lvl="1" algn="just">
              <a:buFont typeface="Wingdings" charset="2"/>
              <a:buChar char="ü"/>
            </a:pPr>
            <a:r>
              <a:rPr lang="en-US" sz="2000" dirty="0" smtClean="0"/>
              <a:t>…but suitable </a:t>
            </a:r>
            <a:r>
              <a:rPr lang="en-US" sz="2000" dirty="0"/>
              <a:t>for </a:t>
            </a:r>
            <a:r>
              <a:rPr lang="en-US" sz="2000" dirty="0" smtClean="0"/>
              <a:t>common-sense reasoning (highly expressive)</a:t>
            </a:r>
            <a:r>
              <a:rPr lang="en-US" sz="2000" dirty="0"/>
              <a:t> </a:t>
            </a:r>
            <a:endParaRPr lang="en-US" sz="2000" dirty="0" smtClean="0"/>
          </a:p>
          <a:p>
            <a:pPr marL="457200" lvl="1" indent="0" algn="just">
              <a:buNone/>
            </a:pPr>
            <a:endParaRPr lang="en-US" sz="2000" dirty="0"/>
          </a:p>
          <a:p>
            <a:pPr marL="457200" lvl="1" indent="0" algn="just">
              <a:buNone/>
            </a:pPr>
            <a:r>
              <a:rPr lang="en-US" sz="1400" dirty="0" smtClean="0"/>
              <a:t>____________________</a:t>
            </a:r>
            <a:endParaRPr lang="en-US" sz="2000" dirty="0"/>
          </a:p>
          <a:p>
            <a:pPr marL="457200" lvl="1" indent="0" algn="just">
              <a:buNone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://www.cs.cmu.edu/~sef/scone/</a:t>
            </a:r>
            <a:endParaRPr lang="en-US" sz="2000" dirty="0"/>
          </a:p>
          <a:p>
            <a:pPr marL="457200" lvl="1" indent="0" algn="just">
              <a:buNone/>
            </a:pPr>
            <a:r>
              <a:rPr lang="en-US" sz="2000" dirty="0" smtClean="0"/>
              <a:t>*</a:t>
            </a:r>
            <a:r>
              <a:rPr lang="en-US" sz="1800" dirty="0" smtClean="0"/>
              <a:t>Scott </a:t>
            </a:r>
            <a:r>
              <a:rPr lang="en-US" sz="1800" dirty="0"/>
              <a:t>E. Fahlman: "Marker-Passing Inference in the Scone Knowledge-Base </a:t>
            </a:r>
            <a:r>
              <a:rPr lang="en-US" sz="1800" dirty="0" smtClean="0"/>
              <a:t>System”. First </a:t>
            </a:r>
            <a:r>
              <a:rPr lang="en-US" sz="1800" dirty="0"/>
              <a:t>International Conference on Knowledge Science, Engineering and Management (KSEM'06), Guilin, China, August 2006.  Proceedings published by </a:t>
            </a:r>
            <a:r>
              <a:rPr lang="en-US" sz="1800" dirty="0" smtClean="0"/>
              <a:t>Springer-Verlag (</a:t>
            </a:r>
            <a:r>
              <a:rPr lang="en-US" sz="1800" dirty="0"/>
              <a:t>Lecture Notes in AI).</a:t>
            </a:r>
            <a:endParaRPr lang="en-US" sz="1800" dirty="0" smtClean="0"/>
          </a:p>
          <a:p>
            <a:pPr marL="457200" lvl="1" indent="0" algn="just">
              <a:buNone/>
            </a:pPr>
            <a:endParaRPr lang="en-US" sz="1800" dirty="0" smtClean="0">
              <a:hlinkClick r:id="rId3"/>
            </a:endParaRPr>
          </a:p>
          <a:p>
            <a:pPr lvl="1" algn="just"/>
            <a:endParaRPr lang="en-US" sz="1800" dirty="0"/>
          </a:p>
          <a:p>
            <a:pPr lvl="1" algn="just"/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8017-4601-D94A-AB94-7FA289D2CF8D}" type="datetime1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8669-3563-4044-880F-6984E0AD9F8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0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SCONE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Query the </a:t>
            </a:r>
            <a:r>
              <a:rPr lang="en-US" dirty="0"/>
              <a:t>KB to get all the parts of cars,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ssign </a:t>
            </a:r>
            <a:r>
              <a:rPr lang="en-US" dirty="0"/>
              <a:t>a marker M1 to the A-node </a:t>
            </a:r>
            <a:r>
              <a:rPr lang="en-US" dirty="0" smtClean="0"/>
              <a:t>“car” </a:t>
            </a:r>
          </a:p>
          <a:p>
            <a:pPr lvl="1"/>
            <a:r>
              <a:rPr lang="en-US" dirty="0" smtClean="0"/>
              <a:t>Search </a:t>
            </a:r>
            <a:r>
              <a:rPr lang="en-US" dirty="0"/>
              <a:t>for all the statements in the </a:t>
            </a:r>
            <a:r>
              <a:rPr lang="en-US" dirty="0" smtClean="0"/>
              <a:t>KB where </a:t>
            </a:r>
            <a:r>
              <a:rPr lang="en-US" dirty="0"/>
              <a:t>M1 is the A-wire (domain) of the relation </a:t>
            </a:r>
            <a:r>
              <a:rPr lang="en-US" dirty="0" smtClean="0"/>
              <a:t>PART-OF , </a:t>
            </a:r>
            <a:r>
              <a:rPr lang="en-US" dirty="0"/>
              <a:t>returning all the classes in the range of the relation (also called `B-nodes'</a:t>
            </a:r>
            <a:r>
              <a:rPr lang="en-US" dirty="0" smtClean="0"/>
              <a:t>), e.g.  </a:t>
            </a:r>
          </a:p>
          <a:p>
            <a:pPr lvl="1"/>
            <a:r>
              <a:rPr lang="en-US" dirty="0" smtClean="0"/>
              <a:t>Finally assign </a:t>
            </a:r>
            <a:r>
              <a:rPr lang="en-US" dirty="0"/>
              <a:t>the marker bit M2 to all B-nodes, </a:t>
            </a:r>
            <a:r>
              <a:rPr lang="en-US" dirty="0" smtClean="0"/>
              <a:t>and retrieve </a:t>
            </a:r>
            <a:r>
              <a:rPr lang="en-US" dirty="0"/>
              <a:t>all the inherited </a:t>
            </a:r>
            <a:r>
              <a:rPr lang="en-US" dirty="0" smtClean="0"/>
              <a:t>subclasses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EE2F-59C7-054C-A4C0-71315B417089}" type="datetime1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8669-3563-4044-880F-6984E0AD9F8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25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3040" y="2130425"/>
            <a:ext cx="8747760" cy="1470025"/>
          </a:xfrm>
        </p:spPr>
        <p:txBody>
          <a:bodyPr>
            <a:normAutofit/>
          </a:bodyPr>
          <a:lstStyle/>
          <a:p>
            <a:pPr marL="742950" indent="-742950">
              <a:buFont typeface="+mj-ea"/>
              <a:buAutoNum type="circleNumDbPlain" startAt="3"/>
            </a:pPr>
            <a:r>
              <a:rPr lang="en-US" dirty="0" smtClean="0"/>
              <a:t>Enabling Visual Intelligence with ACT-RK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9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DARPA “Mind’s Eye”: synopsis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1556792"/>
            <a:ext cx="8229600" cy="4409951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i="1" dirty="0" smtClean="0"/>
              <a:t>The “Mind's Eye” </a:t>
            </a:r>
            <a:r>
              <a:rPr lang="en-US" sz="2400" i="1" dirty="0"/>
              <a:t>program seeks to develop in machines the capability for </a:t>
            </a:r>
            <a:r>
              <a:rPr lang="en-US" sz="2400" b="1" i="1" dirty="0" smtClean="0"/>
              <a:t>visual intelligence</a:t>
            </a:r>
            <a:r>
              <a:rPr lang="en-US" sz="2400" i="1" dirty="0" smtClean="0"/>
              <a:t>: </a:t>
            </a:r>
            <a:r>
              <a:rPr lang="en-US" sz="2400" i="1" dirty="0"/>
              <a:t>the capability to </a:t>
            </a:r>
            <a:r>
              <a:rPr lang="en-US" sz="2400" b="1" i="1" dirty="0"/>
              <a:t>learn</a:t>
            </a:r>
            <a:r>
              <a:rPr lang="en-US" sz="2400" i="1" dirty="0"/>
              <a:t> generally applicable and generative representations of action between objects in a scene directly from visual inputs, and then </a:t>
            </a:r>
            <a:r>
              <a:rPr lang="en-US" sz="2400" b="1" i="1" dirty="0"/>
              <a:t>reason</a:t>
            </a:r>
            <a:r>
              <a:rPr lang="en-US" sz="2400" i="1" dirty="0"/>
              <a:t> over those learned </a:t>
            </a:r>
            <a:r>
              <a:rPr lang="en-US" sz="2400" i="1" dirty="0" smtClean="0"/>
              <a:t>representations.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A </a:t>
            </a:r>
            <a:r>
              <a:rPr lang="en-US" sz="2400" dirty="0"/>
              <a:t>key distinction between this research and the state of the art in </a:t>
            </a:r>
            <a:r>
              <a:rPr lang="en-US" sz="2400" b="1" dirty="0"/>
              <a:t>machine vision</a:t>
            </a:r>
            <a:r>
              <a:rPr lang="en-US" sz="2400" dirty="0"/>
              <a:t> is that </a:t>
            </a:r>
            <a:endParaRPr lang="en-US" sz="2400" dirty="0" smtClean="0"/>
          </a:p>
          <a:p>
            <a:pPr lvl="1" algn="just"/>
            <a:r>
              <a:rPr lang="en-US" sz="1800" dirty="0" smtClean="0"/>
              <a:t>the </a:t>
            </a:r>
            <a:r>
              <a:rPr lang="en-US" sz="1800" dirty="0"/>
              <a:t>latter </a:t>
            </a:r>
            <a:r>
              <a:rPr lang="en-US" sz="1800" dirty="0" smtClean="0"/>
              <a:t>made progress </a:t>
            </a:r>
            <a:r>
              <a:rPr lang="en-US" sz="1800" dirty="0"/>
              <a:t>in recognizing </a:t>
            </a:r>
            <a:r>
              <a:rPr lang="en-US" sz="1800" dirty="0" smtClean="0"/>
              <a:t>objects </a:t>
            </a:r>
            <a:r>
              <a:rPr lang="en-US" sz="1800" dirty="0"/>
              <a:t>and their </a:t>
            </a:r>
            <a:r>
              <a:rPr lang="en-US" sz="1800" dirty="0" smtClean="0"/>
              <a:t>properties - what </a:t>
            </a:r>
            <a:r>
              <a:rPr lang="en-US" sz="1800" dirty="0"/>
              <a:t>might be thought of as the nouns in the description of a </a:t>
            </a:r>
            <a:r>
              <a:rPr lang="en-US" sz="1800" dirty="0" smtClean="0"/>
              <a:t>scene</a:t>
            </a:r>
            <a:r>
              <a:rPr lang="en-US" sz="1800" dirty="0"/>
              <a:t> </a:t>
            </a:r>
            <a:endParaRPr lang="en-US" sz="1800" dirty="0" smtClean="0"/>
          </a:p>
          <a:p>
            <a:pPr lvl="1" algn="just"/>
            <a:r>
              <a:rPr lang="en-US" sz="1800" b="1" dirty="0" smtClean="0"/>
              <a:t>the </a:t>
            </a:r>
            <a:r>
              <a:rPr lang="en-US" sz="1800" b="1" dirty="0"/>
              <a:t>focus of Mind's Eye is to add the perceptual and cognitive underpinnings for recognizing and reasoning about the </a:t>
            </a:r>
            <a:r>
              <a:rPr lang="en-US" sz="1800" b="1" u="sng" dirty="0"/>
              <a:t>verbs</a:t>
            </a:r>
            <a:r>
              <a:rPr lang="en-US" sz="1800" b="1" dirty="0"/>
              <a:t> in those scenes, </a:t>
            </a:r>
            <a:r>
              <a:rPr lang="en-US" sz="1800" b="1" u="sng" dirty="0"/>
              <a:t>enabling a more complete narrative of action </a:t>
            </a:r>
            <a:r>
              <a:rPr lang="en-US" sz="1800" b="1" dirty="0"/>
              <a:t>in the visual experience.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C46677-7AFC-0A4D-A2EE-896381466BD7}" type="datetime1">
              <a:rPr lang="en-US" smtClean="0"/>
              <a:t>7/27/12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ACT-R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AF689-8E13-413A-AF60-F03E89379CF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8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Run4_Pull1_Leave6_Go4_Chase4_A2_C2_Act1_2_Downtown4_FC_EVEN_47695efd-c5af-11df-b049-e80688cb869a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494944"/>
            <a:ext cx="9144000" cy="432673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1E04-EE70-AA42-81DB-452E2B0D585E}" type="datetime1">
              <a:rPr lang="en-US" smtClean="0"/>
              <a:t>7/27/12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8669-3563-4044-880F-6984E0AD9F8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4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9" name="Group 8"/>
          <p:cNvGrpSpPr>
            <a:grpSpLocks/>
          </p:cNvGrpSpPr>
          <p:nvPr/>
        </p:nvGrpSpPr>
        <p:grpSpPr bwMode="auto">
          <a:xfrm>
            <a:off x="2944178" y="2200074"/>
            <a:ext cx="1905000" cy="908050"/>
            <a:chOff x="3276600" y="2209800"/>
            <a:chExt cx="1905000" cy="1066800"/>
          </a:xfrm>
        </p:grpSpPr>
        <p:sp>
          <p:nvSpPr>
            <p:cNvPr id="49" name="Rectangle 48"/>
            <p:cNvSpPr/>
            <p:nvPr/>
          </p:nvSpPr>
          <p:spPr>
            <a:xfrm>
              <a:off x="3276600" y="2209800"/>
              <a:ext cx="1905000" cy="10668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ea typeface="ＭＳ Ｐゴシック" pitchFamily="29" charset="-128"/>
                <a:cs typeface="ＭＳ Ｐゴシック" pitchFamily="29" charset="-128"/>
              </a:endParaRPr>
            </a:p>
          </p:txBody>
        </p:sp>
        <p:sp>
          <p:nvSpPr>
            <p:cNvPr id="29748" name="TextBox 7"/>
            <p:cNvSpPr txBox="1">
              <a:spLocks noChangeArrowheads="1"/>
            </p:cNvSpPr>
            <p:nvPr/>
          </p:nvSpPr>
          <p:spPr bwMode="auto">
            <a:xfrm>
              <a:off x="3429000" y="2369705"/>
              <a:ext cx="1600200" cy="75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Procedural Module</a:t>
              </a:r>
            </a:p>
          </p:txBody>
        </p:sp>
      </p:grpSp>
      <p:grpSp>
        <p:nvGrpSpPr>
          <p:cNvPr id="29700" name="Group 21"/>
          <p:cNvGrpSpPr>
            <a:grpSpLocks/>
          </p:cNvGrpSpPr>
          <p:nvPr/>
        </p:nvGrpSpPr>
        <p:grpSpPr bwMode="auto">
          <a:xfrm>
            <a:off x="4849178" y="642736"/>
            <a:ext cx="2133600" cy="1557338"/>
            <a:chOff x="4953000" y="533400"/>
            <a:chExt cx="2133600" cy="1828800"/>
          </a:xfrm>
        </p:grpSpPr>
        <p:grpSp>
          <p:nvGrpSpPr>
            <p:cNvPr id="29740" name="Group 9"/>
            <p:cNvGrpSpPr>
              <a:grpSpLocks/>
            </p:cNvGrpSpPr>
            <p:nvPr/>
          </p:nvGrpSpPr>
          <p:grpSpPr bwMode="auto">
            <a:xfrm>
              <a:off x="5181600" y="533400"/>
              <a:ext cx="1905000" cy="1066800"/>
              <a:chOff x="3276600" y="2209800"/>
              <a:chExt cx="1905000" cy="10668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276600" y="2209800"/>
                <a:ext cx="1905000" cy="1066334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  <a:ea typeface="ＭＳ Ｐゴシック" pitchFamily="29" charset="-128"/>
                  <a:cs typeface="ＭＳ Ｐゴシック" pitchFamily="29" charset="-128"/>
                </a:endParaRPr>
              </a:p>
            </p:txBody>
          </p:sp>
          <p:sp>
            <p:nvSpPr>
              <p:cNvPr id="29746" name="TextBox 11"/>
              <p:cNvSpPr txBox="1">
                <a:spLocks noChangeArrowheads="1"/>
              </p:cNvSpPr>
              <p:nvPr/>
            </p:nvSpPr>
            <p:spPr bwMode="auto">
              <a:xfrm>
                <a:off x="3429000" y="2295121"/>
                <a:ext cx="1600200" cy="759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Declarative Module</a:t>
                </a:r>
              </a:p>
            </p:txBody>
          </p:sp>
        </p:grpSp>
        <p:grpSp>
          <p:nvGrpSpPr>
            <p:cNvPr id="29741" name="Group 16"/>
            <p:cNvGrpSpPr>
              <a:grpSpLocks/>
            </p:cNvGrpSpPr>
            <p:nvPr/>
          </p:nvGrpSpPr>
          <p:grpSpPr bwMode="auto">
            <a:xfrm>
              <a:off x="5334000" y="1339636"/>
              <a:ext cx="1143000" cy="686879"/>
              <a:chOff x="2133600" y="958636"/>
              <a:chExt cx="1143000" cy="686879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133600" y="989435"/>
                <a:ext cx="1143000" cy="61146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  <a:ea typeface="ＭＳ Ｐゴシック" pitchFamily="29" charset="-128"/>
                  <a:cs typeface="ＭＳ Ｐゴシック" pitchFamily="29" charset="-128"/>
                </a:endParaRPr>
              </a:p>
            </p:txBody>
          </p:sp>
          <p:sp>
            <p:nvSpPr>
              <p:cNvPr id="29744" name="TextBox 14"/>
              <p:cNvSpPr txBox="1">
                <a:spLocks noChangeArrowheads="1"/>
              </p:cNvSpPr>
              <p:nvPr/>
            </p:nvSpPr>
            <p:spPr bwMode="auto">
              <a:xfrm>
                <a:off x="2225040" y="958636"/>
                <a:ext cx="960120" cy="686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/>
                  <a:t>Retrieval Buffer</a:t>
                </a:r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4953350" y="1981550"/>
              <a:ext cx="380301" cy="381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1" name="Group 23"/>
          <p:cNvGrpSpPr>
            <a:grpSpLocks/>
          </p:cNvGrpSpPr>
          <p:nvPr/>
        </p:nvGrpSpPr>
        <p:grpSpPr bwMode="auto">
          <a:xfrm flipH="1">
            <a:off x="810578" y="642736"/>
            <a:ext cx="1905000" cy="908050"/>
            <a:chOff x="3276600" y="2209800"/>
            <a:chExt cx="1905000" cy="1066800"/>
          </a:xfrm>
        </p:grpSpPr>
        <p:sp>
          <p:nvSpPr>
            <p:cNvPr id="40" name="Rectangle 28"/>
            <p:cNvSpPr/>
            <p:nvPr/>
          </p:nvSpPr>
          <p:spPr>
            <a:xfrm>
              <a:off x="3276600" y="2209800"/>
              <a:ext cx="1905000" cy="1066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ea typeface="ＭＳ Ｐゴシック" pitchFamily="29" charset="-128"/>
                <a:cs typeface="ＭＳ Ｐゴシック" pitchFamily="29" charset="-128"/>
              </a:endParaRPr>
            </a:p>
          </p:txBody>
        </p:sp>
        <p:sp>
          <p:nvSpPr>
            <p:cNvPr id="29739" name="TextBox 29"/>
            <p:cNvSpPr txBox="1">
              <a:spLocks noChangeArrowheads="1"/>
            </p:cNvSpPr>
            <p:nvPr/>
          </p:nvSpPr>
          <p:spPr bwMode="auto">
            <a:xfrm>
              <a:off x="3429000" y="2284466"/>
              <a:ext cx="1600200" cy="759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Intentional Module</a:t>
              </a:r>
            </a:p>
          </p:txBody>
        </p:sp>
      </p:grpSp>
      <p:grpSp>
        <p:nvGrpSpPr>
          <p:cNvPr id="29702" name="Group 24"/>
          <p:cNvGrpSpPr>
            <a:grpSpLocks/>
          </p:cNvGrpSpPr>
          <p:nvPr/>
        </p:nvGrpSpPr>
        <p:grpSpPr bwMode="auto">
          <a:xfrm flipH="1">
            <a:off x="1420178" y="1328536"/>
            <a:ext cx="1143000" cy="585788"/>
            <a:chOff x="2133600" y="958635"/>
            <a:chExt cx="1143000" cy="686879"/>
          </a:xfrm>
        </p:grpSpPr>
        <p:sp>
          <p:nvSpPr>
            <p:cNvPr id="38" name="Rectangle 37"/>
            <p:cNvSpPr/>
            <p:nvPr/>
          </p:nvSpPr>
          <p:spPr>
            <a:xfrm>
              <a:off x="2133600" y="990280"/>
              <a:ext cx="1143000" cy="61055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ea typeface="ＭＳ Ｐゴシック" pitchFamily="29" charset="-128"/>
                <a:cs typeface="ＭＳ Ｐゴシック" pitchFamily="29" charset="-128"/>
              </a:endParaRPr>
            </a:p>
          </p:txBody>
        </p:sp>
        <p:sp>
          <p:nvSpPr>
            <p:cNvPr id="29737" name="TextBox 27"/>
            <p:cNvSpPr txBox="1">
              <a:spLocks noChangeArrowheads="1"/>
            </p:cNvSpPr>
            <p:nvPr/>
          </p:nvSpPr>
          <p:spPr bwMode="auto">
            <a:xfrm>
              <a:off x="2225040" y="958635"/>
              <a:ext cx="960120" cy="686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/>
                <a:t>Goal Buffer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 bwMode="auto">
          <a:xfrm rot="16200000" flipV="1">
            <a:off x="2590959" y="1846855"/>
            <a:ext cx="325438" cy="381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704" name="Group 30"/>
          <p:cNvGrpSpPr>
            <a:grpSpLocks/>
          </p:cNvGrpSpPr>
          <p:nvPr/>
        </p:nvGrpSpPr>
        <p:grpSpPr bwMode="auto">
          <a:xfrm flipH="1" flipV="1">
            <a:off x="810578" y="3108124"/>
            <a:ext cx="2133600" cy="1557337"/>
            <a:chOff x="4953000" y="533400"/>
            <a:chExt cx="2133600" cy="1828800"/>
          </a:xfrm>
        </p:grpSpPr>
        <p:grpSp>
          <p:nvGrpSpPr>
            <p:cNvPr id="29729" name="Group 31"/>
            <p:cNvGrpSpPr>
              <a:grpSpLocks/>
            </p:cNvGrpSpPr>
            <p:nvPr/>
          </p:nvGrpSpPr>
          <p:grpSpPr bwMode="auto">
            <a:xfrm>
              <a:off x="5181600" y="533400"/>
              <a:ext cx="1905000" cy="1066800"/>
              <a:chOff x="3276600" y="2209800"/>
              <a:chExt cx="1905000" cy="10668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3276600" y="2209800"/>
                <a:ext cx="1905000" cy="106633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  <a:ea typeface="ＭＳ Ｐゴシック" pitchFamily="29" charset="-128"/>
                  <a:cs typeface="ＭＳ Ｐゴシック" pitchFamily="29" charset="-128"/>
                </a:endParaRPr>
              </a:p>
            </p:txBody>
          </p:sp>
          <p:sp>
            <p:nvSpPr>
              <p:cNvPr id="29735" name="TextBox 37"/>
              <p:cNvSpPr txBox="1">
                <a:spLocks noChangeArrowheads="1"/>
              </p:cNvSpPr>
              <p:nvPr/>
            </p:nvSpPr>
            <p:spPr bwMode="auto">
              <a:xfrm flipV="1">
                <a:off x="3429000" y="2288817"/>
                <a:ext cx="1600200" cy="759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Vision   Module</a:t>
                </a:r>
              </a:p>
            </p:txBody>
          </p:sp>
        </p:grpSp>
        <p:grpSp>
          <p:nvGrpSpPr>
            <p:cNvPr id="29730" name="Group 32"/>
            <p:cNvGrpSpPr>
              <a:grpSpLocks/>
            </p:cNvGrpSpPr>
            <p:nvPr/>
          </p:nvGrpSpPr>
          <p:grpSpPr bwMode="auto">
            <a:xfrm>
              <a:off x="5334000" y="1322770"/>
              <a:ext cx="1143000" cy="686879"/>
              <a:chOff x="2133600" y="941770"/>
              <a:chExt cx="1143000" cy="686879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133600" y="989434"/>
                <a:ext cx="1143000" cy="6114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  <a:ea typeface="ＭＳ Ｐゴシック" pitchFamily="29" charset="-128"/>
                  <a:cs typeface="ＭＳ Ｐゴシック" pitchFamily="29" charset="-128"/>
                </a:endParaRPr>
              </a:p>
            </p:txBody>
          </p:sp>
          <p:sp>
            <p:nvSpPr>
              <p:cNvPr id="29733" name="TextBox 35"/>
              <p:cNvSpPr txBox="1">
                <a:spLocks noChangeArrowheads="1"/>
              </p:cNvSpPr>
              <p:nvPr/>
            </p:nvSpPr>
            <p:spPr bwMode="auto">
              <a:xfrm flipV="1">
                <a:off x="2225040" y="941770"/>
                <a:ext cx="960120" cy="686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/>
                  <a:t>Visual Buffer</a:t>
                </a: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4953349" y="1981549"/>
              <a:ext cx="380301" cy="381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5" name="Group 38"/>
          <p:cNvGrpSpPr>
            <a:grpSpLocks/>
          </p:cNvGrpSpPr>
          <p:nvPr/>
        </p:nvGrpSpPr>
        <p:grpSpPr bwMode="auto">
          <a:xfrm flipV="1">
            <a:off x="4849178" y="3108125"/>
            <a:ext cx="2133600" cy="1557336"/>
            <a:chOff x="4953000" y="533400"/>
            <a:chExt cx="2133600" cy="1828799"/>
          </a:xfrm>
        </p:grpSpPr>
        <p:grpSp>
          <p:nvGrpSpPr>
            <p:cNvPr id="29722" name="Group 39"/>
            <p:cNvGrpSpPr>
              <a:grpSpLocks/>
            </p:cNvGrpSpPr>
            <p:nvPr/>
          </p:nvGrpSpPr>
          <p:grpSpPr bwMode="auto">
            <a:xfrm>
              <a:off x="5181600" y="533400"/>
              <a:ext cx="1905000" cy="1066800"/>
              <a:chOff x="3276600" y="2209800"/>
              <a:chExt cx="1905000" cy="10668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276600" y="2209800"/>
                <a:ext cx="1905000" cy="1066334"/>
              </a:xfrm>
              <a:prstGeom prst="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  <a:ea typeface="ＭＳ Ｐゴシック" pitchFamily="29" charset="-128"/>
                  <a:cs typeface="ＭＳ Ｐゴシック" pitchFamily="29" charset="-128"/>
                </a:endParaRPr>
              </a:p>
            </p:txBody>
          </p:sp>
          <p:sp>
            <p:nvSpPr>
              <p:cNvPr id="29728" name="TextBox 45"/>
              <p:cNvSpPr txBox="1">
                <a:spLocks noChangeArrowheads="1"/>
              </p:cNvSpPr>
              <p:nvPr/>
            </p:nvSpPr>
            <p:spPr bwMode="auto">
              <a:xfrm flipV="1">
                <a:off x="3429000" y="2288817"/>
                <a:ext cx="1600200" cy="759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7F7F7F"/>
                    </a:solidFill>
                  </a:rPr>
                  <a:t>Motor   Module</a:t>
                </a:r>
              </a:p>
            </p:txBody>
          </p:sp>
        </p:grpSp>
        <p:grpSp>
          <p:nvGrpSpPr>
            <p:cNvPr id="29723" name="Group 40"/>
            <p:cNvGrpSpPr>
              <a:grpSpLocks/>
            </p:cNvGrpSpPr>
            <p:nvPr/>
          </p:nvGrpSpPr>
          <p:grpSpPr bwMode="auto">
            <a:xfrm>
              <a:off x="5364480" y="1333425"/>
              <a:ext cx="1143000" cy="686879"/>
              <a:chOff x="2164080" y="952425"/>
              <a:chExt cx="1143000" cy="68687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164080" y="991299"/>
                <a:ext cx="1143000" cy="6096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9050" cmpd="sng">
                    <a:solidFill>
                      <a:schemeClr val="tx1"/>
                    </a:solidFill>
                    <a:prstDash val="sysDash"/>
                  </a:ln>
                  <a:solidFill>
                    <a:schemeClr val="tx1"/>
                  </a:solidFill>
                  <a:ea typeface="ＭＳ Ｐゴシック" pitchFamily="29" charset="-128"/>
                  <a:cs typeface="ＭＳ Ｐゴシック" pitchFamily="29" charset="-128"/>
                </a:endParaRPr>
              </a:p>
            </p:txBody>
          </p:sp>
          <p:sp>
            <p:nvSpPr>
              <p:cNvPr id="29726" name="TextBox 43"/>
              <p:cNvSpPr txBox="1">
                <a:spLocks noChangeArrowheads="1"/>
              </p:cNvSpPr>
              <p:nvPr/>
            </p:nvSpPr>
            <p:spPr bwMode="auto">
              <a:xfrm flipV="1">
                <a:off x="2225040" y="952425"/>
                <a:ext cx="960120" cy="686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Manual Buffer</a:t>
                </a:r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4953349" y="1981549"/>
              <a:ext cx="380301" cy="381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6" name="Group 46"/>
          <p:cNvGrpSpPr>
            <a:grpSpLocks/>
          </p:cNvGrpSpPr>
          <p:nvPr/>
        </p:nvGrpSpPr>
        <p:grpSpPr bwMode="auto">
          <a:xfrm flipH="1">
            <a:off x="2944178" y="642736"/>
            <a:ext cx="1905000" cy="1558925"/>
            <a:chOff x="5181600" y="533400"/>
            <a:chExt cx="1905000" cy="1830388"/>
          </a:xfrm>
        </p:grpSpPr>
        <p:grpSp>
          <p:nvGrpSpPr>
            <p:cNvPr id="29715" name="Group 47"/>
            <p:cNvGrpSpPr>
              <a:grpSpLocks/>
            </p:cNvGrpSpPr>
            <p:nvPr/>
          </p:nvGrpSpPr>
          <p:grpSpPr bwMode="auto">
            <a:xfrm>
              <a:off x="5181600" y="533400"/>
              <a:ext cx="1905000" cy="1066800"/>
              <a:chOff x="3276600" y="2209800"/>
              <a:chExt cx="1905000" cy="1066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276600" y="2209800"/>
                <a:ext cx="1905000" cy="106617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  <a:ea typeface="ＭＳ Ｐゴシック" pitchFamily="29" charset="-128"/>
                  <a:cs typeface="ＭＳ Ｐゴシック" pitchFamily="29" charset="-128"/>
                </a:endParaRPr>
              </a:p>
            </p:txBody>
          </p:sp>
          <p:sp>
            <p:nvSpPr>
              <p:cNvPr id="29721" name="TextBox 53"/>
              <p:cNvSpPr txBox="1">
                <a:spLocks noChangeArrowheads="1"/>
              </p:cNvSpPr>
              <p:nvPr/>
            </p:nvSpPr>
            <p:spPr bwMode="auto">
              <a:xfrm>
                <a:off x="3276600" y="2295121"/>
                <a:ext cx="1905000" cy="759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Episodic     Module</a:t>
                </a:r>
              </a:p>
            </p:txBody>
          </p:sp>
        </p:grpSp>
        <p:grpSp>
          <p:nvGrpSpPr>
            <p:cNvPr id="29716" name="Group 48"/>
            <p:cNvGrpSpPr>
              <a:grpSpLocks/>
            </p:cNvGrpSpPr>
            <p:nvPr/>
          </p:nvGrpSpPr>
          <p:grpSpPr bwMode="auto">
            <a:xfrm>
              <a:off x="5562600" y="1339636"/>
              <a:ext cx="1143000" cy="686879"/>
              <a:chOff x="2362200" y="958636"/>
              <a:chExt cx="1143000" cy="68687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362200" y="991172"/>
                <a:ext cx="1143000" cy="6095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  <a:ea typeface="ＭＳ Ｐゴシック" pitchFamily="29" charset="-128"/>
                  <a:cs typeface="ＭＳ Ｐゴシック" pitchFamily="29" charset="-128"/>
                </a:endParaRPr>
              </a:p>
            </p:txBody>
          </p:sp>
          <p:sp>
            <p:nvSpPr>
              <p:cNvPr id="29719" name="TextBox 51"/>
              <p:cNvSpPr txBox="1">
                <a:spLocks noChangeArrowheads="1"/>
              </p:cNvSpPr>
              <p:nvPr/>
            </p:nvSpPr>
            <p:spPr bwMode="auto">
              <a:xfrm>
                <a:off x="2438400" y="958636"/>
                <a:ext cx="960120" cy="686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/>
                  <a:t>ImaginalBuffer</a:t>
                </a: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rot="16200000" flipV="1">
              <a:off x="5905878" y="2172078"/>
              <a:ext cx="380244" cy="317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 bwMode="auto">
          <a:xfrm>
            <a:off x="575079" y="5367728"/>
            <a:ext cx="6505328" cy="824793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29708" name="TextBox 56"/>
          <p:cNvSpPr txBox="1">
            <a:spLocks noChangeArrowheads="1"/>
          </p:cNvSpPr>
          <p:nvPr/>
        </p:nvSpPr>
        <p:spPr bwMode="auto">
          <a:xfrm>
            <a:off x="241794" y="5196840"/>
            <a:ext cx="369332" cy="119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200" i="1" dirty="0" smtClean="0"/>
              <a:t>ENVIRONMENT</a:t>
            </a:r>
            <a:endParaRPr lang="en-US" sz="1200" i="1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2227145" y="4665462"/>
            <a:ext cx="1098033" cy="35357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30"/>
          <p:cNvGrpSpPr>
            <a:grpSpLocks/>
          </p:cNvGrpSpPr>
          <p:nvPr/>
        </p:nvGrpSpPr>
        <p:grpSpPr bwMode="auto">
          <a:xfrm flipH="1" flipV="1">
            <a:off x="2944179" y="3108124"/>
            <a:ext cx="1905000" cy="1553971"/>
            <a:chOff x="5181600" y="533400"/>
            <a:chExt cx="1905000" cy="1824848"/>
          </a:xfrm>
        </p:grpSpPr>
        <p:grpSp>
          <p:nvGrpSpPr>
            <p:cNvPr id="55" name="Group 31"/>
            <p:cNvGrpSpPr>
              <a:grpSpLocks/>
            </p:cNvGrpSpPr>
            <p:nvPr/>
          </p:nvGrpSpPr>
          <p:grpSpPr bwMode="auto">
            <a:xfrm>
              <a:off x="5181600" y="533400"/>
              <a:ext cx="1905000" cy="1066334"/>
              <a:chOff x="3276600" y="2209800"/>
              <a:chExt cx="1905000" cy="106633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276600" y="2209800"/>
                <a:ext cx="1905000" cy="106633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  <a:ea typeface="ＭＳ Ｐゴシック" pitchFamily="29" charset="-128"/>
                  <a:cs typeface="ＭＳ Ｐゴシック" pitchFamily="29" charset="-128"/>
                </a:endParaRPr>
              </a:p>
            </p:txBody>
          </p:sp>
          <p:sp>
            <p:nvSpPr>
              <p:cNvPr id="61" name="TextBox 37"/>
              <p:cNvSpPr txBox="1">
                <a:spLocks noChangeArrowheads="1"/>
              </p:cNvSpPr>
              <p:nvPr/>
            </p:nvSpPr>
            <p:spPr bwMode="auto">
              <a:xfrm flipV="1">
                <a:off x="3429000" y="2289006"/>
                <a:ext cx="1600200" cy="758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 smtClean="0"/>
                  <a:t>Scone</a:t>
                </a:r>
              </a:p>
              <a:p>
                <a:pPr algn="ctr"/>
                <a:r>
                  <a:rPr lang="en-US" dirty="0" smtClean="0"/>
                  <a:t>Module</a:t>
                </a:r>
                <a:endParaRPr lang="en-US" dirty="0"/>
              </a:p>
            </p:txBody>
          </p:sp>
        </p:grpSp>
        <p:grpSp>
          <p:nvGrpSpPr>
            <p:cNvPr id="56" name="Group 32"/>
            <p:cNvGrpSpPr>
              <a:grpSpLocks/>
            </p:cNvGrpSpPr>
            <p:nvPr/>
          </p:nvGrpSpPr>
          <p:grpSpPr bwMode="auto">
            <a:xfrm>
              <a:off x="5334000" y="1322939"/>
              <a:ext cx="1143000" cy="686710"/>
              <a:chOff x="2133600" y="941939"/>
              <a:chExt cx="1143000" cy="68671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2133600" y="989434"/>
                <a:ext cx="1143000" cy="6114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  <a:ea typeface="ＭＳ Ｐゴシック" pitchFamily="29" charset="-128"/>
                  <a:cs typeface="ＭＳ Ｐゴシック" pitchFamily="29" charset="-128"/>
                </a:endParaRPr>
              </a:p>
            </p:txBody>
          </p:sp>
          <p:sp>
            <p:nvSpPr>
              <p:cNvPr id="59" name="TextBox 35"/>
              <p:cNvSpPr txBox="1">
                <a:spLocks noChangeArrowheads="1"/>
              </p:cNvSpPr>
              <p:nvPr/>
            </p:nvSpPr>
            <p:spPr bwMode="auto">
              <a:xfrm flipV="1">
                <a:off x="2225040" y="941939"/>
                <a:ext cx="960120" cy="686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 smtClean="0"/>
                  <a:t>Scone</a:t>
                </a:r>
              </a:p>
              <a:p>
                <a:pPr algn="ctr"/>
                <a:r>
                  <a:rPr lang="en-US" sz="1600" dirty="0" smtClean="0"/>
                  <a:t>Buffer</a:t>
                </a:r>
                <a:endParaRPr lang="en-US" sz="1600" dirty="0"/>
              </a:p>
            </p:txBody>
          </p:sp>
        </p:grpSp>
        <p:cxnSp>
          <p:nvCxnSpPr>
            <p:cNvPr id="57" name="Straight Arrow Connector 56"/>
            <p:cNvCxnSpPr>
              <a:endCxn id="58" idx="2"/>
            </p:cNvCxnSpPr>
            <p:nvPr/>
          </p:nvCxnSpPr>
          <p:spPr>
            <a:xfrm flipH="1" flipV="1">
              <a:off x="5905500" y="1981898"/>
              <a:ext cx="188913" cy="37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2944178" y="3399270"/>
            <a:ext cx="1905001" cy="12628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19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1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5079" y="529222"/>
            <a:ext cx="6505328" cy="4388218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3552" y="2226114"/>
            <a:ext cx="553998" cy="8616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dirty="0" smtClean="0"/>
              <a:t>ACT-R</a:t>
            </a:r>
            <a:endParaRPr lang="en-US" sz="2400" b="1" dirty="0"/>
          </a:p>
        </p:txBody>
      </p:sp>
      <p:pic>
        <p:nvPicPr>
          <p:cNvPr id="91" name="Segnaposto contenuto 5" descr="dolce2.1b.png"/>
          <p:cNvPicPr>
            <a:picLocks noChangeAspect="1"/>
          </p:cNvPicPr>
          <p:nvPr/>
        </p:nvPicPr>
        <p:blipFill rotWithShape="1">
          <a:blip r:embed="rId3"/>
          <a:srcRect l="-4780" t="-397" r="-1132" b="-795"/>
          <a:stretch/>
        </p:blipFill>
        <p:spPr>
          <a:xfrm>
            <a:off x="38404800" y="8056399"/>
            <a:ext cx="2439138" cy="1123161"/>
          </a:xfrm>
          <a:prstGeom prst="rect">
            <a:avLst/>
          </a:prstGeom>
          <a:ln>
            <a:noFill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278" y="2465428"/>
            <a:ext cx="1322034" cy="6060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Rectangle 47"/>
          <p:cNvSpPr/>
          <p:nvPr/>
        </p:nvSpPr>
        <p:spPr>
          <a:xfrm>
            <a:off x="7486581" y="2992656"/>
            <a:ext cx="101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HOMINE</a:t>
            </a:r>
            <a:endParaRPr lang="en-US" b="1" dirty="0"/>
          </a:p>
        </p:txBody>
      </p:sp>
      <p:sp>
        <p:nvSpPr>
          <p:cNvPr id="63" name="Up-Down Arrow 62"/>
          <p:cNvSpPr/>
          <p:nvPr/>
        </p:nvSpPr>
        <p:spPr>
          <a:xfrm>
            <a:off x="8206702" y="1970886"/>
            <a:ext cx="109911" cy="461549"/>
          </a:xfrm>
          <a:prstGeom prst="upDownArrow">
            <a:avLst/>
          </a:prstGeom>
          <a:solidFill>
            <a:schemeClr val="tx1">
              <a:alpha val="39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504274" y="974207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SCONE </a:t>
            </a: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KB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277" y="1401343"/>
            <a:ext cx="1148671" cy="500010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7584277" y="1329400"/>
            <a:ext cx="1322035" cy="58500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335520" y="974207"/>
            <a:ext cx="1717040" cy="245776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19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1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4125284" y="2131969"/>
            <a:ext cx="3210241" cy="123001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426966" y="4593669"/>
            <a:ext cx="1717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“A person enters in the car and drives off the scene </a:t>
            </a:r>
            <a:r>
              <a:rPr lang="en-US" sz="1100" b="1" dirty="0" smtClean="0"/>
              <a:t>to the </a:t>
            </a:r>
            <a:r>
              <a:rPr lang="en-US" sz="1100" b="1" dirty="0"/>
              <a:t>left-side” </a:t>
            </a:r>
          </a:p>
        </p:txBody>
      </p:sp>
      <p:cxnSp>
        <p:nvCxnSpPr>
          <p:cNvPr id="64" name="Straight Arrow Connector 63"/>
          <p:cNvCxnSpPr>
            <a:endCxn id="4" idx="3"/>
          </p:cNvCxnSpPr>
          <p:nvPr/>
        </p:nvCxnSpPr>
        <p:spPr>
          <a:xfrm>
            <a:off x="7069974" y="2975630"/>
            <a:ext cx="1064533" cy="148475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 bwMode="auto">
          <a:xfrm>
            <a:off x="810578" y="5019040"/>
            <a:ext cx="6172200" cy="323287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962978" y="5076143"/>
            <a:ext cx="457200" cy="223711"/>
          </a:xfrm>
          <a:prstGeom prst="rect">
            <a:avLst/>
          </a:prstGeom>
          <a:solidFill>
            <a:srgbClr val="CD3B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GT</a:t>
            </a:r>
            <a:endParaRPr lang="en-US" sz="1200" dirty="0">
              <a:ln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455209" y="5076144"/>
            <a:ext cx="457200" cy="223711"/>
          </a:xfrm>
          <a:prstGeom prst="rect">
            <a:avLst/>
          </a:prstGeom>
          <a:solidFill>
            <a:srgbClr val="00CE0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3D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954172" y="5087352"/>
            <a:ext cx="723582" cy="205103"/>
          </a:xfrm>
          <a:prstGeom prst="rect">
            <a:avLst/>
          </a:prstGeom>
          <a:solidFill>
            <a:srgbClr val="00CE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</a:rPr>
              <a:t>Pedestrian tracker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748940" y="5088207"/>
            <a:ext cx="726220" cy="176334"/>
          </a:xfrm>
          <a:prstGeom prst="rect">
            <a:avLst/>
          </a:prstGeom>
          <a:solidFill>
            <a:srgbClr val="58EE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</a:rPr>
              <a:t>Pseudo GT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536629" y="5088206"/>
            <a:ext cx="868368" cy="176334"/>
          </a:xfrm>
          <a:prstGeom prst="rect">
            <a:avLst/>
          </a:prstGeom>
          <a:solidFill>
            <a:srgbClr val="58EE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St features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468178" y="5088206"/>
            <a:ext cx="1071345" cy="187471"/>
          </a:xfrm>
          <a:prstGeom prst="rect">
            <a:avLst/>
          </a:prstGeom>
          <a:solidFill>
            <a:srgbClr val="58EE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Poses featured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621487" y="5087352"/>
            <a:ext cx="715264" cy="186765"/>
          </a:xfrm>
          <a:prstGeom prst="rect">
            <a:avLst/>
          </a:prstGeom>
          <a:solidFill>
            <a:srgbClr val="58EE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000000"/>
                </a:solidFill>
              </a:rPr>
              <a:t>3D features</a:t>
            </a:r>
            <a:endParaRPr lang="en-US" sz="800" dirty="0"/>
          </a:p>
        </p:txBody>
      </p:sp>
      <p:sp>
        <p:nvSpPr>
          <p:cNvPr id="117" name="Rectangle 116"/>
          <p:cNvSpPr/>
          <p:nvPr/>
        </p:nvSpPr>
        <p:spPr>
          <a:xfrm>
            <a:off x="6403658" y="5087352"/>
            <a:ext cx="534476" cy="180926"/>
          </a:xfrm>
          <a:prstGeom prst="rect">
            <a:avLst/>
          </a:prstGeom>
          <a:solidFill>
            <a:srgbClr val="6D35E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000000"/>
                </a:solidFill>
              </a:rPr>
              <a:t>SVM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84" name="Date Placeholder 8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0EF5-230A-014A-B1BC-435AC94D3227}" type="datetime1">
              <a:rPr lang="en-US" smtClean="0"/>
              <a:t>7/27/12</a:t>
            </a:fld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57200" y="51118"/>
            <a:ext cx="8229600" cy="431653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HOMINE + ACT-RK = The Cognitive Engine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820" y="5761922"/>
            <a:ext cx="703098" cy="430599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7204867" y="4405361"/>
            <a:ext cx="1859280" cy="962367"/>
          </a:xfrm>
          <a:prstGeom prst="cloudCallout">
            <a:avLst>
              <a:gd name="adj1" fmla="val 6374"/>
              <a:gd name="adj2" fmla="val 104201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8669-3563-4044-880F-6984E0AD9F8C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 descr="Screen shot 2012-07-24 at 5.31.2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4" y="5398623"/>
            <a:ext cx="1420178" cy="764191"/>
          </a:xfrm>
          <a:prstGeom prst="rect">
            <a:avLst/>
          </a:prstGeom>
        </p:spPr>
      </p:pic>
      <p:pic>
        <p:nvPicPr>
          <p:cNvPr id="8" name="Picture 7" descr="Screen shot 2012-07-24 at 5.31.37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86" y="5377874"/>
            <a:ext cx="1592394" cy="768096"/>
          </a:xfrm>
          <a:prstGeom prst="rect">
            <a:avLst/>
          </a:prstGeom>
        </p:spPr>
      </p:pic>
      <p:pic>
        <p:nvPicPr>
          <p:cNvPr id="10" name="Picture 9" descr="Screen shot 2012-07-24 at 5.31.50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48" y="5398623"/>
            <a:ext cx="1823692" cy="768096"/>
          </a:xfrm>
          <a:prstGeom prst="rect">
            <a:avLst/>
          </a:prstGeom>
        </p:spPr>
      </p:pic>
      <p:pic>
        <p:nvPicPr>
          <p:cNvPr id="11" name="Picture 10" descr="Screen shot 2012-07-24 at 5.32.38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47" y="5414450"/>
            <a:ext cx="13865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4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HOMINE?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4100"/>
            <a:ext cx="8453120" cy="5073650"/>
          </a:xfrm>
        </p:spPr>
        <p:txBody>
          <a:bodyPr>
            <a:noAutofit/>
          </a:bodyPr>
          <a:lstStyle/>
          <a:p>
            <a:pPr algn="just"/>
            <a:r>
              <a:rPr lang="en-US" sz="1800" dirty="0" smtClean="0"/>
              <a:t>Terms have a semantics when the distinct features of the entities and facts they refer to are represented (= concepts), e.g.:</a:t>
            </a:r>
          </a:p>
          <a:p>
            <a:pPr lvl="1" algn="just"/>
            <a:r>
              <a:rPr lang="en-US" sz="1400" dirty="0" smtClean="0"/>
              <a:t>Cars are 4-wheeled vehicles </a:t>
            </a:r>
          </a:p>
          <a:p>
            <a:pPr lvl="1" algn="just"/>
            <a:r>
              <a:rPr lang="en-US" sz="1400" dirty="0" smtClean="0"/>
              <a:t>Seats are parts of cars</a:t>
            </a:r>
          </a:p>
          <a:p>
            <a:pPr lvl="1" algn="just"/>
            <a:r>
              <a:rPr lang="en-US" sz="1400" dirty="0" smtClean="0"/>
              <a:t>Cars are not persons</a:t>
            </a:r>
          </a:p>
          <a:p>
            <a:pPr lvl="1" algn="just"/>
            <a:r>
              <a:rPr lang="en-US" sz="1400" dirty="0" smtClean="0"/>
              <a:t>Every car needs exactly 1 driver </a:t>
            </a:r>
          </a:p>
          <a:p>
            <a:pPr lvl="1" algn="just"/>
            <a:r>
              <a:rPr lang="en-US" sz="1400" dirty="0" smtClean="0"/>
              <a:t>Drivers are persons (with some exceptions, especially in California, around Mountain View!)</a:t>
            </a:r>
          </a:p>
          <a:p>
            <a:pPr lvl="1" algn="just"/>
            <a:r>
              <a:rPr lang="en-US" sz="1400" dirty="0"/>
              <a:t>Drivers sit on </a:t>
            </a:r>
            <a:r>
              <a:rPr lang="en-US" sz="1400" dirty="0" smtClean="0"/>
              <a:t>seats</a:t>
            </a:r>
          </a:p>
          <a:p>
            <a:pPr lvl="1" algn="just"/>
            <a:r>
              <a:rPr lang="en-US" sz="1400" dirty="0" smtClean="0"/>
              <a:t>Drivers sit on the left front seat of cars (with some exceptions, especially in UK and Japan!)</a:t>
            </a:r>
          </a:p>
          <a:p>
            <a:pPr algn="just"/>
            <a:r>
              <a:rPr lang="en-US" sz="1800" dirty="0" smtClean="0"/>
              <a:t>Such a semantic </a:t>
            </a:r>
            <a:r>
              <a:rPr lang="en-US" sz="1800" dirty="0" smtClean="0"/>
              <a:t>(mental) model </a:t>
            </a:r>
            <a:r>
              <a:rPr lang="en-US" sz="1800" dirty="0" smtClean="0"/>
              <a:t>of the “car-driver world” is called “an </a:t>
            </a:r>
            <a:r>
              <a:rPr lang="en-US" sz="1800" b="1" dirty="0" smtClean="0"/>
              <a:t>ontology</a:t>
            </a:r>
            <a:r>
              <a:rPr lang="en-US" sz="1800" dirty="0" smtClean="0"/>
              <a:t>”</a:t>
            </a:r>
            <a:endParaRPr lang="en-US" sz="1800" dirty="0"/>
          </a:p>
          <a:p>
            <a:pPr algn="just"/>
            <a:r>
              <a:rPr lang="en-US" sz="1800" b="1" dirty="0" smtClean="0"/>
              <a:t>A computational ontology </a:t>
            </a:r>
            <a:r>
              <a:rPr lang="en-US" sz="1800" dirty="0" smtClean="0"/>
              <a:t>is a machine</a:t>
            </a:r>
            <a:r>
              <a:rPr lang="en-US" sz="1800" dirty="0"/>
              <a:t>-</a:t>
            </a:r>
            <a:r>
              <a:rPr lang="en-US" sz="1800" dirty="0" smtClean="0"/>
              <a:t>understandable semantic model of a given domain/world (useful in IR – see IBM Watson, Google Knowledge Graph,…)</a:t>
            </a:r>
          </a:p>
          <a:p>
            <a:pPr algn="just"/>
            <a:r>
              <a:rPr lang="en-US" sz="1800" b="1" dirty="0"/>
              <a:t>A computational ontology </a:t>
            </a:r>
            <a:r>
              <a:rPr lang="en-US" sz="1800" dirty="0" smtClean="0"/>
              <a:t>is encoded </a:t>
            </a:r>
            <a:r>
              <a:rPr lang="en-US" sz="1800" dirty="0"/>
              <a:t>in a logic-based </a:t>
            </a:r>
            <a:r>
              <a:rPr lang="en-US" sz="1800" dirty="0" smtClean="0"/>
              <a:t>language</a:t>
            </a:r>
            <a:r>
              <a:rPr lang="en-US" sz="1800" dirty="0"/>
              <a:t>, e.g. Prolog, LISP, KL-ONE, DAML, OWL </a:t>
            </a:r>
          </a:p>
          <a:p>
            <a:pPr algn="just"/>
            <a:r>
              <a:rPr lang="en-US" sz="1800" b="1" dirty="0" smtClean="0"/>
              <a:t>HOMINE (Hybrid Ontology for </a:t>
            </a:r>
            <a:r>
              <a:rPr lang="en-US" sz="1800" b="1" smtClean="0"/>
              <a:t>Mind’s Eye) </a:t>
            </a:r>
            <a:r>
              <a:rPr lang="en-US" sz="1800" b="1" dirty="0" smtClean="0"/>
              <a:t>is </a:t>
            </a:r>
            <a:r>
              <a:rPr lang="en-US" sz="1800" b="1" dirty="0" smtClean="0"/>
              <a:t>an </a:t>
            </a:r>
            <a:r>
              <a:rPr lang="en-US" sz="1800" b="1" dirty="0" smtClean="0"/>
              <a:t>ontology of actions </a:t>
            </a:r>
            <a:r>
              <a:rPr lang="en-US" sz="1800" dirty="0" smtClean="0"/>
              <a:t>encoded </a:t>
            </a:r>
            <a:r>
              <a:rPr lang="en-US" sz="1800" dirty="0" smtClean="0"/>
              <a:t>in LISP</a:t>
            </a:r>
            <a:r>
              <a:rPr lang="en-US" sz="1800" dirty="0"/>
              <a:t> </a:t>
            </a:r>
            <a:r>
              <a:rPr lang="en-US" sz="1800" dirty="0" smtClean="0"/>
              <a:t>through SCONE.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E99-031E-8E42-BF7C-E6FF54FA9255}" type="datetime1">
              <a:rPr lang="en-US" smtClean="0"/>
              <a:t>7/27/12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8669-3563-4044-880F-6984E0AD9F8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0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9F29-5813-3447-A5E8-9FF8CC9E293A}" type="datetime1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8669-3563-4044-880F-6984E0AD9F8C}" type="slidenum">
              <a:rPr lang="en-US" smtClean="0"/>
              <a:t>19</a:t>
            </a:fld>
            <a:endParaRPr lang="en-US" dirty="0"/>
          </a:p>
        </p:txBody>
      </p:sp>
      <p:pic>
        <p:nvPicPr>
          <p:cNvPr id="21" name="Content Placeholder 20" descr="hom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47" b="-7247"/>
          <a:stretch>
            <a:fillRect/>
          </a:stretch>
        </p:blipFill>
        <p:spPr/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Zooming in HOMinE taxonomy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8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4500"/>
            <a:ext cx="8229600" cy="60071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>
                <a:latin typeface="Book Antiqua"/>
                <a:cs typeface="Book Antiqua"/>
              </a:rPr>
              <a:t>“</a:t>
            </a:r>
            <a:r>
              <a:rPr lang="en-US" b="1" dirty="0">
                <a:latin typeface="Book Antiqua"/>
                <a:cs typeface="Book Antiqua"/>
              </a:rPr>
              <a:t>Representations of knowledge </a:t>
            </a:r>
            <a:r>
              <a:rPr lang="en-US" dirty="0">
                <a:latin typeface="Book Antiqua"/>
                <a:cs typeface="Book Antiqua"/>
              </a:rPr>
              <a:t>without an </a:t>
            </a:r>
            <a:r>
              <a:rPr lang="en-US" b="1" dirty="0">
                <a:latin typeface="Book Antiqua"/>
                <a:cs typeface="Book Antiqua"/>
              </a:rPr>
              <a:t>architecture</a:t>
            </a:r>
            <a:r>
              <a:rPr lang="en-US" dirty="0">
                <a:latin typeface="Book Antiqua"/>
                <a:cs typeface="Book Antiqua"/>
              </a:rPr>
              <a:t> are like programs without a computer </a:t>
            </a:r>
            <a:r>
              <a:rPr lang="en-US" dirty="0" smtClean="0">
                <a:latin typeface="Book Antiqua"/>
                <a:cs typeface="Book Antiqua"/>
              </a:rPr>
              <a:t>– they </a:t>
            </a:r>
            <a:r>
              <a:rPr lang="en-US" dirty="0">
                <a:latin typeface="Book Antiqua"/>
                <a:cs typeface="Book Antiqua"/>
              </a:rPr>
              <a:t>do nothing</a:t>
            </a:r>
            <a:r>
              <a:rPr lang="en-US" dirty="0" smtClean="0">
                <a:latin typeface="Book Antiqua"/>
                <a:cs typeface="Book Antiqua"/>
              </a:rPr>
              <a:t>.”</a:t>
            </a:r>
            <a:endParaRPr lang="en-US" dirty="0">
              <a:latin typeface="Book Antiqua"/>
              <a:cs typeface="Book Antiqua"/>
            </a:endParaRPr>
          </a:p>
          <a:p>
            <a:pPr marL="0" indent="0" algn="ctr">
              <a:buNone/>
            </a:pPr>
            <a:r>
              <a:rPr lang="en-US" dirty="0" smtClean="0">
                <a:latin typeface="Book Antiqua"/>
                <a:cs typeface="Book Antiqua"/>
              </a:rPr>
              <a:t>“An </a:t>
            </a:r>
            <a:r>
              <a:rPr lang="en-US" b="1" dirty="0" smtClean="0">
                <a:latin typeface="Book Antiqua"/>
                <a:cs typeface="Book Antiqua"/>
              </a:rPr>
              <a:t>architecture</a:t>
            </a:r>
            <a:r>
              <a:rPr lang="en-US" dirty="0" smtClean="0">
                <a:latin typeface="Book Antiqua"/>
                <a:cs typeface="Book Antiqua"/>
              </a:rPr>
              <a:t> without </a:t>
            </a:r>
            <a:r>
              <a:rPr lang="en-US" b="1" dirty="0" smtClean="0">
                <a:latin typeface="Book Antiqua"/>
                <a:cs typeface="Book Antiqua"/>
              </a:rPr>
              <a:t>content</a:t>
            </a:r>
            <a:r>
              <a:rPr lang="en-US" dirty="0" smtClean="0">
                <a:latin typeface="Book Antiqua"/>
                <a:cs typeface="Book Antiqua"/>
              </a:rPr>
              <a:t> is like a computer without software – it is an empty shell”</a:t>
            </a:r>
            <a:endParaRPr lang="en-US" dirty="0">
              <a:latin typeface="Book Antiqua"/>
              <a:cs typeface="Book Antiqua"/>
            </a:endParaRPr>
          </a:p>
          <a:p>
            <a:pPr marL="0" indent="0" algn="ctr">
              <a:buNone/>
            </a:pPr>
            <a:r>
              <a:rPr lang="en-US" dirty="0" smtClean="0">
                <a:latin typeface="Book Antiqua"/>
                <a:cs typeface="Book Antiqua"/>
              </a:rPr>
              <a:t>“It is the combination of </a:t>
            </a:r>
            <a:r>
              <a:rPr lang="en-US" b="1" dirty="0" smtClean="0">
                <a:latin typeface="Book Antiqua"/>
                <a:cs typeface="Book Antiqua"/>
              </a:rPr>
              <a:t>knowledge</a:t>
            </a:r>
            <a:r>
              <a:rPr lang="en-US" dirty="0" smtClean="0">
                <a:latin typeface="Book Antiqua"/>
                <a:cs typeface="Book Antiqua"/>
              </a:rPr>
              <a:t> and the </a:t>
            </a:r>
            <a:r>
              <a:rPr lang="en-US" b="1" dirty="0" smtClean="0">
                <a:latin typeface="Book Antiqua"/>
                <a:cs typeface="Book Antiqua"/>
              </a:rPr>
              <a:t>architecture</a:t>
            </a:r>
            <a:r>
              <a:rPr lang="en-US" dirty="0" smtClean="0">
                <a:latin typeface="Book Antiqua"/>
                <a:cs typeface="Book Antiqua"/>
              </a:rPr>
              <a:t> that leads to purposeful behavior”…</a:t>
            </a:r>
            <a:r>
              <a:rPr lang="en-US" dirty="0" smtClean="0">
                <a:solidFill>
                  <a:srgbClr val="FF0000"/>
                </a:solidFill>
                <a:latin typeface="Book Antiqua"/>
                <a:cs typeface="Book Antiqua"/>
              </a:rPr>
              <a:t>and full-fledged cognitive systems</a:t>
            </a:r>
          </a:p>
          <a:p>
            <a:pPr marL="0" indent="0" algn="ctr">
              <a:buNone/>
            </a:pPr>
            <a:endParaRPr lang="en-US" b="1" dirty="0" smtClean="0">
              <a:latin typeface="Book Antiqua"/>
              <a:cs typeface="Book Antiqua"/>
            </a:endParaRPr>
          </a:p>
          <a:p>
            <a:pPr marL="0" indent="0" algn="ctr">
              <a:buNone/>
            </a:pPr>
            <a:r>
              <a:rPr lang="en-US" dirty="0" smtClean="0"/>
              <a:t>_______________________________________</a:t>
            </a:r>
          </a:p>
          <a:p>
            <a:pPr marL="0" indent="0" algn="ctr">
              <a:buNone/>
            </a:pPr>
            <a:r>
              <a:rPr lang="en-US" sz="2000" dirty="0"/>
              <a:t>Laird, J.E.: The SOAR Cognitive Architecture. The MIT Press (2012)</a:t>
            </a:r>
            <a:endParaRPr lang="en-US" sz="20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0" y="4849711"/>
            <a:ext cx="736600" cy="9668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9C2-F62A-7646-A87E-A3AEBE8AF639}" type="datetime1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8669-3563-4044-880F-6984E0AD9F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1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5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Recognition/Description pipeline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200" y="1060647"/>
            <a:ext cx="6045200" cy="1206502"/>
          </a:xfrm>
          <a:ln>
            <a:solidFill>
              <a:schemeClr val="tx1"/>
            </a:solidFill>
          </a:ln>
        </p:spPr>
        <p:txBody>
          <a:bodyPr numCol="2">
            <a:noAutofit/>
          </a:bodyPr>
          <a:lstStyle/>
          <a:p>
            <a:pPr marL="0" indent="0" algn="just">
              <a:buNone/>
              <a:tabLst>
                <a:tab pos="690563" algn="l"/>
              </a:tabLst>
            </a:pPr>
            <a:r>
              <a:rPr lang="en-US" sz="1400" b="1" dirty="0" smtClean="0">
                <a:latin typeface="+mn-lt"/>
              </a:rPr>
              <a:t>Machine Vision algorithms: </a:t>
            </a:r>
            <a:endParaRPr lang="en-US" sz="1400" b="1" dirty="0" smtClean="0">
              <a:latin typeface="+mn-lt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sz="1400" dirty="0" smtClean="0">
                <a:latin typeface="+mn-lt"/>
              </a:rPr>
              <a:t>Detect “</a:t>
            </a:r>
            <a:r>
              <a:rPr lang="en-US" sz="1400" dirty="0" smtClean="0">
                <a:latin typeface="+mn-lt"/>
              </a:rPr>
              <a:t>Truck1” ; “Person2”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1400" dirty="0" smtClean="0">
                <a:latin typeface="+mn-lt"/>
              </a:rPr>
              <a:t>Detect Person2 </a:t>
            </a:r>
            <a:r>
              <a:rPr lang="en-US" sz="1400" dirty="0" smtClean="0">
                <a:latin typeface="+mn-lt"/>
              </a:rPr>
              <a:t>near</a:t>
            </a:r>
            <a:r>
              <a:rPr lang="en-US" sz="1400" baseline="-25000" dirty="0" smtClean="0">
                <a:latin typeface="+mn-lt"/>
              </a:rPr>
              <a:t>x,y,z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Truck1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sz="1400" dirty="0" smtClean="0">
              <a:latin typeface="+mn-lt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sz="1400" dirty="0" smtClean="0">
                <a:latin typeface="+mn-lt"/>
              </a:rPr>
              <a:t>Lose track </a:t>
            </a:r>
            <a:r>
              <a:rPr lang="en-US" sz="1400" dirty="0" smtClean="0">
                <a:latin typeface="+mn-lt"/>
              </a:rPr>
              <a:t>of Person2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1400" dirty="0" smtClean="0">
                <a:latin typeface="+mn-lt"/>
              </a:rPr>
              <a:t>Track that truck1 </a:t>
            </a:r>
            <a:r>
              <a:rPr lang="en-US" sz="1400" dirty="0" smtClean="0">
                <a:latin typeface="+mn-lt"/>
              </a:rPr>
              <a:t>moves left</a:t>
            </a:r>
          </a:p>
          <a:p>
            <a:pPr lvl="1" algn="just">
              <a:buFont typeface="Arial"/>
              <a:buChar char="•"/>
            </a:pPr>
            <a:endParaRPr lang="en-US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7D99-56F1-9C4F-B436-5474024AD52A}" type="datetime1">
              <a:rPr lang="en-US" smtClean="0"/>
              <a:t>7/28/12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" y="5379729"/>
            <a:ext cx="83210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000" dirty="0"/>
          </a:p>
          <a:p>
            <a:pPr lvl="1" algn="just"/>
            <a:endParaRPr lang="en-US" b="1" dirty="0" smtClean="0">
              <a:solidFill>
                <a:srgbClr val="FF0000"/>
              </a:solidFill>
            </a:endParaRPr>
          </a:p>
          <a:p>
            <a:pPr lvl="1" algn="just"/>
            <a:r>
              <a:rPr lang="en-US" b="1" dirty="0" smtClean="0">
                <a:solidFill>
                  <a:srgbClr val="008000"/>
                </a:solidFill>
              </a:rPr>
              <a:t>“</a:t>
            </a:r>
            <a:r>
              <a:rPr lang="en-US" b="1" dirty="0">
                <a:solidFill>
                  <a:srgbClr val="008000"/>
                </a:solidFill>
              </a:rPr>
              <a:t>A person enters in the car and </a:t>
            </a:r>
            <a:r>
              <a:rPr lang="en-US" b="1" dirty="0" smtClean="0">
                <a:solidFill>
                  <a:srgbClr val="008000"/>
                </a:solidFill>
              </a:rPr>
              <a:t>drives off </a:t>
            </a:r>
            <a:r>
              <a:rPr lang="en-US" b="1" dirty="0">
                <a:solidFill>
                  <a:srgbClr val="008000"/>
                </a:solidFill>
              </a:rPr>
              <a:t>the scene </a:t>
            </a:r>
            <a:r>
              <a:rPr lang="en-US" b="1" dirty="0" smtClean="0">
                <a:solidFill>
                  <a:srgbClr val="008000"/>
                </a:solidFill>
              </a:rPr>
              <a:t>towards the </a:t>
            </a:r>
            <a:r>
              <a:rPr lang="en-US" b="1" dirty="0">
                <a:solidFill>
                  <a:srgbClr val="008000"/>
                </a:solidFill>
              </a:rPr>
              <a:t>left-side”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8669-3563-4044-880F-6984E0AD9F8C}" type="slidenum">
              <a:rPr lang="en-US" smtClean="0"/>
              <a:t>20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46200" y="4222946"/>
            <a:ext cx="6045200" cy="160043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HOMinE </a:t>
            </a:r>
            <a:endParaRPr lang="en-US" sz="1400" b="1" dirty="0" smtClean="0"/>
          </a:p>
          <a:p>
            <a:pPr lvl="1" algn="just">
              <a:buFont typeface="Wingdings" charset="2"/>
              <a:buChar char="ü"/>
            </a:pPr>
            <a:r>
              <a:rPr lang="en-US" sz="1400" dirty="0" smtClean="0"/>
              <a:t>Cars move;</a:t>
            </a:r>
          </a:p>
          <a:p>
            <a:pPr lvl="1" algn="just">
              <a:buFont typeface="Wingdings" charset="2"/>
              <a:buChar char="ü"/>
            </a:pPr>
            <a:r>
              <a:rPr lang="en-US" sz="1400" dirty="0" smtClean="0"/>
              <a:t>Every </a:t>
            </a:r>
            <a:r>
              <a:rPr lang="en-US" sz="1400" dirty="0"/>
              <a:t>car needs exactly 1 driver to move;</a:t>
            </a:r>
          </a:p>
          <a:p>
            <a:pPr lvl="1" algn="just">
              <a:buFont typeface="Wingdings" charset="2"/>
              <a:buChar char="ü"/>
            </a:pPr>
            <a:r>
              <a:rPr lang="en-US" sz="1400" dirty="0"/>
              <a:t>Drivers are persons</a:t>
            </a:r>
            <a:r>
              <a:rPr lang="en-US" sz="1400" dirty="0" smtClean="0"/>
              <a:t>;</a:t>
            </a:r>
          </a:p>
          <a:p>
            <a:pPr lvl="1" algn="just">
              <a:buFont typeface="Wingdings" charset="2"/>
              <a:buChar char="ü"/>
            </a:pPr>
            <a:r>
              <a:rPr lang="en-US" sz="1400" dirty="0" smtClean="0"/>
              <a:t>Persons don’t disappear</a:t>
            </a:r>
            <a:endParaRPr lang="en-US" sz="1400" dirty="0"/>
          </a:p>
          <a:p>
            <a:pPr lvl="1" algn="just">
              <a:buFont typeface="Wingdings" charset="2"/>
              <a:buChar char="ü"/>
            </a:pPr>
            <a:r>
              <a:rPr lang="en-US" sz="1400" dirty="0"/>
              <a:t>A driver is located inside a car;</a:t>
            </a:r>
          </a:p>
          <a:p>
            <a:pPr lvl="1" algn="just">
              <a:buFont typeface="Wingdings" charset="2"/>
              <a:buChar char="ü"/>
            </a:pPr>
            <a:r>
              <a:rPr lang="en-US" sz="1400" dirty="0"/>
              <a:t>If a car moves then the person driving the car also </a:t>
            </a:r>
            <a:r>
              <a:rPr lang="en-US" sz="1400" dirty="0" smtClean="0"/>
              <a:t>moves</a:t>
            </a:r>
            <a:endParaRPr lang="en-US" sz="800" dirty="0"/>
          </a:p>
        </p:txBody>
      </p:sp>
      <p:sp>
        <p:nvSpPr>
          <p:cNvPr id="11" name="Rectangle 10"/>
          <p:cNvSpPr/>
          <p:nvPr/>
        </p:nvSpPr>
        <p:spPr>
          <a:xfrm>
            <a:off x="1346200" y="2330648"/>
            <a:ext cx="6045200" cy="181588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ACT-R</a:t>
            </a:r>
            <a:endParaRPr lang="en-US" sz="1400" b="1" dirty="0"/>
          </a:p>
          <a:p>
            <a:pPr lvl="1" algn="just">
              <a:buFont typeface="Wingdings" charset="2"/>
              <a:buChar char="ü"/>
            </a:pPr>
            <a:r>
              <a:rPr lang="en-US" sz="1400" dirty="0" smtClean="0"/>
              <a:t>Vision Module: </a:t>
            </a:r>
            <a:r>
              <a:rPr lang="en-US" sz="1400" dirty="0" smtClean="0">
                <a:solidFill>
                  <a:srgbClr val="008000"/>
                </a:solidFill>
              </a:rPr>
              <a:t>“Person2 appears;  Person2 near Truck1; Car moves left”</a:t>
            </a:r>
            <a:endParaRPr lang="en-US" sz="1400" dirty="0">
              <a:solidFill>
                <a:srgbClr val="008000"/>
              </a:solidFill>
            </a:endParaRPr>
          </a:p>
          <a:p>
            <a:pPr lvl="1" algn="just">
              <a:buFont typeface="Wingdings" charset="2"/>
              <a:buChar char="ü"/>
            </a:pPr>
            <a:r>
              <a:rPr lang="en-US" sz="1400" dirty="0" smtClean="0"/>
              <a:t>Semantic Analysis</a:t>
            </a:r>
          </a:p>
          <a:p>
            <a:pPr lvl="2" algn="just">
              <a:buFont typeface="Wingdings" charset="2"/>
              <a:buChar char="ü"/>
            </a:pPr>
            <a:r>
              <a:rPr lang="en-US" sz="1400" dirty="0" smtClean="0"/>
              <a:t>Compare with </a:t>
            </a:r>
            <a:r>
              <a:rPr lang="en-US" sz="1400" i="1" dirty="0" smtClean="0"/>
              <a:t>action pattern </a:t>
            </a:r>
            <a:r>
              <a:rPr lang="en-US" sz="1400" dirty="0" smtClean="0"/>
              <a:t>chunks</a:t>
            </a:r>
            <a:r>
              <a:rPr lang="en-US" sz="1400" i="1" dirty="0" smtClean="0"/>
              <a:t> </a:t>
            </a:r>
            <a:r>
              <a:rPr lang="en-US" sz="1400" dirty="0" smtClean="0"/>
              <a:t>in DM (PM, S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,)</a:t>
            </a:r>
          </a:p>
          <a:p>
            <a:pPr lvl="3" algn="just">
              <a:buFont typeface="Wingdings" charset="2"/>
              <a:buChar char="ü"/>
            </a:pPr>
            <a:r>
              <a:rPr lang="en-US" sz="1400" dirty="0" smtClean="0"/>
              <a:t>E.g. agent walk + near patient + stop = approach &amp; arrive</a:t>
            </a:r>
          </a:p>
          <a:p>
            <a:pPr lvl="2" algn="just">
              <a:buFont typeface="Wingdings" charset="2"/>
              <a:buChar char="ü"/>
            </a:pPr>
            <a:r>
              <a:rPr lang="en-US" sz="1400" dirty="0" smtClean="0"/>
              <a:t>Generalize over multiple instances (blending)</a:t>
            </a:r>
          </a:p>
          <a:p>
            <a:pPr lvl="2" algn="just">
              <a:buFont typeface="Wingdings" charset="2"/>
              <a:buChar char="ü"/>
            </a:pPr>
            <a:r>
              <a:rPr lang="en-US" sz="1400" dirty="0" smtClean="0"/>
              <a:t>NL trimming (e.g.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person approach</a:t>
            </a:r>
            <a:r>
              <a:rPr lang="en-US" sz="1400" b="1" dirty="0" smtClean="0"/>
              <a:t>es </a:t>
            </a:r>
            <a:r>
              <a:rPr lang="en-US" sz="1400" dirty="0" smtClean="0"/>
              <a:t>walk</a:t>
            </a:r>
            <a:r>
              <a:rPr lang="en-US" sz="1400" b="1" dirty="0" smtClean="0"/>
              <a:t>s</a:t>
            </a:r>
            <a:r>
              <a:rPr lang="en-US" sz="1400" dirty="0" smtClean="0"/>
              <a:t>)</a:t>
            </a:r>
          </a:p>
          <a:p>
            <a:pPr lvl="1" algn="just">
              <a:buFont typeface="Wingdings" charset="2"/>
              <a:buChar char="ü"/>
            </a:pPr>
            <a:r>
              <a:rPr lang="en-US" sz="1400" dirty="0" smtClean="0"/>
              <a:t>KNOWLEDGE BOOST</a:t>
            </a:r>
          </a:p>
        </p:txBody>
      </p:sp>
      <p:sp>
        <p:nvSpPr>
          <p:cNvPr id="12" name="Right Bracket 11"/>
          <p:cNvSpPr/>
          <p:nvPr/>
        </p:nvSpPr>
        <p:spPr>
          <a:xfrm>
            <a:off x="8267700" y="2495746"/>
            <a:ext cx="385233" cy="3327638"/>
          </a:xfrm>
          <a:prstGeom prst="rightBracket">
            <a:avLst/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632205" y="3707976"/>
            <a:ext cx="553998" cy="102993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400" b="1" dirty="0" smtClean="0"/>
              <a:t>ACTR-K</a:t>
            </a:r>
            <a:endParaRPr lang="en-US" sz="2400" b="1" dirty="0"/>
          </a:p>
        </p:txBody>
      </p:sp>
      <p:sp>
        <p:nvSpPr>
          <p:cNvPr id="16" name="Curved Right Arrow 15"/>
          <p:cNvSpPr/>
          <p:nvPr/>
        </p:nvSpPr>
        <p:spPr>
          <a:xfrm>
            <a:off x="165100" y="3962400"/>
            <a:ext cx="1181100" cy="77551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4">
              <a:lumMod val="40000"/>
              <a:lumOff val="60000"/>
              <a:alpha val="4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Scone Module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8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2548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“There is at least an instance of an event of type “pulling door” before an instance of an event of type “entering the truck” 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2300" y="1637308"/>
            <a:ext cx="7988300" cy="720080"/>
          </a:xfrm>
        </p:spPr>
        <p:txBody>
          <a:bodyPr>
            <a:noAutofit/>
          </a:bodyPr>
          <a:lstStyle/>
          <a:p>
            <a:pPr marL="119062" indent="0">
              <a:buNone/>
            </a:pPr>
            <a:r>
              <a:rPr lang="en-US" sz="1600" b="1" dirty="0" smtClean="0">
                <a:solidFill>
                  <a:srgbClr val="F4E600"/>
                </a:solidFill>
                <a:latin typeface="Andale Mono"/>
                <a:cs typeface="Andale Mono"/>
              </a:rPr>
              <a:t>_____</a:t>
            </a:r>
            <a:r>
              <a:rPr lang="en-US" sz="1600" dirty="0" smtClean="0">
                <a:solidFill>
                  <a:srgbClr val="F4E600"/>
                </a:solidFill>
                <a:latin typeface="Andale Mono"/>
                <a:cs typeface="Andale Mono"/>
              </a:rPr>
              <a:t> </a:t>
            </a:r>
            <a:r>
              <a:rPr lang="en-US" sz="1400" dirty="0" smtClean="0">
                <a:latin typeface="Andale Mono"/>
                <a:cs typeface="Andale Mono"/>
              </a:rPr>
              <a:t>participant-in   </a:t>
            </a:r>
            <a:r>
              <a:rPr lang="en-US" sz="1400" dirty="0" smtClean="0">
                <a:solidFill>
                  <a:schemeClr val="tx2"/>
                </a:solidFill>
                <a:latin typeface="Andale Mono"/>
                <a:cs typeface="Andale Mono"/>
              </a:rPr>
              <a:t>_____</a:t>
            </a:r>
            <a:r>
              <a:rPr lang="en-US" sz="1400" dirty="0" smtClean="0">
                <a:latin typeface="Andale Mono"/>
                <a:cs typeface="Andale Mono"/>
              </a:rPr>
              <a:t> participant 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e Mono"/>
                <a:cs typeface="Andale Mono"/>
              </a:rPr>
              <a:t>____</a:t>
            </a:r>
            <a:r>
              <a:rPr lang="en-US" sz="1400" dirty="0" smtClean="0">
                <a:latin typeface="Andale Mono"/>
                <a:cs typeface="Andale Mono"/>
              </a:rPr>
              <a:t> precedes </a:t>
            </a:r>
            <a:r>
              <a:rPr lang="en-US" sz="1400" dirty="0" smtClean="0">
                <a:solidFill>
                  <a:srgbClr val="54AC57"/>
                </a:solidFill>
                <a:latin typeface="Andale Mono"/>
                <a:cs typeface="Andale Mono"/>
              </a:rPr>
              <a:t>_____</a:t>
            </a:r>
            <a:r>
              <a:rPr lang="en-US" sz="1400" dirty="0" smtClean="0">
                <a:latin typeface="Andale Mono"/>
                <a:cs typeface="Andale Mono"/>
              </a:rPr>
              <a:t>  part of</a:t>
            </a:r>
          </a:p>
        </p:txBody>
      </p:sp>
      <p:pic>
        <p:nvPicPr>
          <p:cNvPr id="7" name="Content Placeholder 6" descr="Pull-Figure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15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05" r="19608" b="17505"/>
          <a:stretch/>
        </p:blipFill>
        <p:spPr>
          <a:xfrm>
            <a:off x="1816100" y="2357388"/>
            <a:ext cx="6248400" cy="3744912"/>
          </a:xfrm>
          <a:prstGeom prst="rect">
            <a:avLst/>
          </a:prstGeom>
          <a:solidFill>
            <a:schemeClr val="bg1">
              <a:lumMod val="65000"/>
              <a:alpha val="51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0481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 and Future Work…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/>
              <a:buChar char="o"/>
            </a:pPr>
            <a:r>
              <a:rPr lang="en-US" dirty="0" smtClean="0"/>
              <a:t>ACT-RK </a:t>
            </a:r>
          </a:p>
          <a:p>
            <a:pPr lvl="1" algn="just">
              <a:buFont typeface="Wingdings" charset="2"/>
              <a:buChar char=""/>
            </a:pPr>
            <a:r>
              <a:rPr lang="en-US" dirty="0" smtClean="0"/>
              <a:t>leverages the knowledge component of cognitive architectures </a:t>
            </a:r>
          </a:p>
          <a:p>
            <a:pPr lvl="1" algn="just">
              <a:buFont typeface="Wingdings" charset="2"/>
              <a:buChar char=""/>
            </a:pPr>
            <a:r>
              <a:rPr lang="en-US" dirty="0"/>
              <a:t>s</a:t>
            </a:r>
            <a:r>
              <a:rPr lang="en-US" dirty="0" smtClean="0"/>
              <a:t>upports scalability, interoperability, efficient reasoning</a:t>
            </a:r>
          </a:p>
          <a:p>
            <a:pPr lvl="1" algn="just">
              <a:buFont typeface="Wingdings" charset="2"/>
              <a:buChar char=""/>
            </a:pPr>
            <a:r>
              <a:rPr lang="en-US" dirty="0" smtClean="0"/>
              <a:t>proves to perform reasonably well in a specific “intelligent” task (action </a:t>
            </a:r>
            <a:r>
              <a:rPr lang="en-US" dirty="0" smtClean="0"/>
              <a:t>understanding)</a:t>
            </a:r>
            <a:endParaRPr lang="en-US" dirty="0"/>
          </a:p>
          <a:p>
            <a:pPr lvl="1" algn="just">
              <a:buFont typeface="Wingdings" charset="2"/>
              <a:buChar char=""/>
            </a:pPr>
            <a:r>
              <a:rPr lang="en-US" dirty="0"/>
              <a:t>needs to be tested on more </a:t>
            </a:r>
            <a:r>
              <a:rPr lang="en-US" dirty="0" smtClean="0"/>
              <a:t>AGI-oriented tasks* </a:t>
            </a:r>
            <a:endParaRPr lang="en-US" dirty="0"/>
          </a:p>
          <a:p>
            <a:pPr lvl="1" algn="just">
              <a:buFont typeface="Wingdings" charset="2"/>
              <a:buChar char=""/>
            </a:pPr>
            <a:r>
              <a:rPr lang="en-US" dirty="0" smtClean="0"/>
              <a:t>needs to be improved to fully exploit ACT-R cognitive machinery</a:t>
            </a:r>
          </a:p>
          <a:p>
            <a:pPr lvl="1" algn="just">
              <a:buFont typeface="Wingdings" charset="2"/>
              <a:buChar char=""/>
            </a:pPr>
            <a:r>
              <a:rPr lang="en-US" dirty="0" smtClean="0"/>
              <a:t>needs to be expanded with more common-sense knowledge (e.g., qualitative physics, folk psychology, etc.)</a:t>
            </a:r>
          </a:p>
          <a:p>
            <a:pPr lvl="1" algn="just">
              <a:buFont typeface="Wingdings" charset="2"/>
              <a:buChar char=""/>
            </a:pPr>
            <a:r>
              <a:rPr lang="en-US" dirty="0" smtClean="0"/>
              <a:t>…and need to get funded!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F37B-02AE-9349-A7BC-FC7E408597C5}" type="datetime1">
              <a:rPr lang="en-US" smtClean="0"/>
              <a:t>7/27/12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ACT-R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8669-3563-4044-880F-6984E0AD9F8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3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Oltramari, A. and Lebiere, C. 2012. </a:t>
            </a:r>
            <a:r>
              <a:rPr lang="en-US" b="1" dirty="0" smtClean="0"/>
              <a:t>Knowledge </a:t>
            </a:r>
            <a:r>
              <a:rPr lang="en-US" b="1" dirty="0"/>
              <a:t>in Action: Integrating Cognitive Architectures and </a:t>
            </a:r>
            <a:r>
              <a:rPr lang="en-US" b="1" dirty="0" smtClean="0"/>
              <a:t>Ontologies</a:t>
            </a:r>
            <a:r>
              <a:rPr lang="en-US" dirty="0" smtClean="0"/>
              <a:t>. Forthcoming in (eds. Oltramari, A., Hovy, E., Vossen, P., Qin, L.) </a:t>
            </a:r>
            <a:r>
              <a:rPr lang="en-US" i="1" dirty="0" smtClean="0"/>
              <a:t>New Trends of Research in Ontologies and Lexical Resources</a:t>
            </a:r>
            <a:r>
              <a:rPr lang="en-US" dirty="0" smtClean="0"/>
              <a:t> – Springer-Verlag. </a:t>
            </a:r>
          </a:p>
          <a:p>
            <a:pPr algn="just"/>
            <a:r>
              <a:rPr lang="en-US" dirty="0"/>
              <a:t>Oltramari, </a:t>
            </a:r>
            <a:r>
              <a:rPr lang="en-US" dirty="0" smtClean="0"/>
              <a:t>A. and Lebiere, C. 2011. </a:t>
            </a:r>
            <a:r>
              <a:rPr lang="en-US" b="1" dirty="0" smtClean="0"/>
              <a:t>Mechanism </a:t>
            </a:r>
            <a:r>
              <a:rPr lang="en-US" b="1" dirty="0"/>
              <a:t>Meet Content: Integrating Cognitive Architectures and Ontologies</a:t>
            </a:r>
            <a:r>
              <a:rPr lang="en-US" dirty="0"/>
              <a:t>. Proc. of AAAI 2011 Fall Symposium of "Advances in Cognitive Systems" (Arlington, Virginia, November 4-6 November 2011). 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EE2F-59C7-054C-A4C0-71315B417089}" type="datetime1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8669-3563-4044-880F-6984E0AD9F8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96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3040" y="2130425"/>
            <a:ext cx="874776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0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Passing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300" dirty="0" smtClean="0"/>
              <a:t>Spreading </a:t>
            </a:r>
            <a:r>
              <a:rPr lang="en-US" sz="3300" dirty="0"/>
              <a:t>activation is a method for searching associative </a:t>
            </a:r>
            <a:r>
              <a:rPr lang="en-US" sz="3300" dirty="0" smtClean="0"/>
              <a:t>networks. </a:t>
            </a:r>
          </a:p>
          <a:p>
            <a:pPr>
              <a:lnSpc>
                <a:spcPct val="120000"/>
              </a:lnSpc>
            </a:pPr>
            <a:r>
              <a:rPr lang="en-US" sz="3300" dirty="0"/>
              <a:t>Spreading activation models are used in cognitive psychology to model the fan </a:t>
            </a:r>
            <a:r>
              <a:rPr lang="en-US" sz="3300" dirty="0" smtClean="0"/>
              <a:t>effect*.</a:t>
            </a:r>
          </a:p>
          <a:p>
            <a:pPr>
              <a:lnSpc>
                <a:spcPct val="120000"/>
              </a:lnSpc>
            </a:pPr>
            <a:r>
              <a:rPr lang="en-US" sz="3300" dirty="0" smtClean="0"/>
              <a:t>In general, the </a:t>
            </a:r>
            <a:r>
              <a:rPr lang="en-US" sz="3300" dirty="0"/>
              <a:t>search process is initiated by labeling a set of source nodes (e.g. concepts in a semantic network) with weights or "activation" and then iteratively propagating or "spreading" that activation out to other nodes linked to the source nodes. </a:t>
            </a:r>
            <a:endParaRPr lang="en-US" sz="3300" dirty="0" smtClean="0"/>
          </a:p>
          <a:p>
            <a:pPr>
              <a:lnSpc>
                <a:spcPct val="120000"/>
              </a:lnSpc>
            </a:pPr>
            <a:r>
              <a:rPr lang="en-US" sz="3300" dirty="0" smtClean="0"/>
              <a:t>Most </a:t>
            </a:r>
            <a:r>
              <a:rPr lang="en-US" sz="3300" dirty="0"/>
              <a:t>often these "weights" are real values that decay as activation propagates through the network. </a:t>
            </a:r>
            <a:endParaRPr lang="en-US" sz="3300" b="1" dirty="0" smtClean="0"/>
          </a:p>
          <a:p>
            <a:pPr>
              <a:lnSpc>
                <a:spcPct val="120000"/>
              </a:lnSpc>
            </a:pPr>
            <a:r>
              <a:rPr lang="en-US" sz="3300" dirty="0" smtClean="0"/>
              <a:t>When </a:t>
            </a:r>
            <a:r>
              <a:rPr lang="en-US" sz="3300" dirty="0"/>
              <a:t>the weights are discrete this process is often referred to as </a:t>
            </a:r>
            <a:r>
              <a:rPr lang="en-US" sz="3300" b="1" dirty="0"/>
              <a:t>marker </a:t>
            </a:r>
            <a:r>
              <a:rPr lang="en-US" sz="3300" b="1" dirty="0" smtClean="0"/>
              <a:t>passing (SCONE)</a:t>
            </a:r>
          </a:p>
          <a:p>
            <a:pPr marL="0" indent="0">
              <a:buNone/>
            </a:pPr>
            <a:endParaRPr lang="en-US" sz="4400" b="1" dirty="0" smtClean="0"/>
          </a:p>
          <a:p>
            <a:pPr marL="457200" lvl="1" indent="0" algn="just">
              <a:buNone/>
            </a:pPr>
            <a:r>
              <a:rPr lang="en-US" sz="2900" dirty="0"/>
              <a:t>______________________________________________________</a:t>
            </a:r>
          </a:p>
          <a:p>
            <a:pPr marL="457200" lvl="1" indent="0">
              <a:buNone/>
            </a:pPr>
            <a:r>
              <a:rPr lang="en-US" sz="2900" dirty="0" smtClean="0"/>
              <a:t>*Anderson</a:t>
            </a:r>
            <a:r>
              <a:rPr lang="en-US" sz="2900" dirty="0"/>
              <a:t>, J., Lebiere, C.: The Atomic Components of Thought. </a:t>
            </a:r>
            <a:endParaRPr lang="en-US" sz="2900" dirty="0" smtClean="0"/>
          </a:p>
          <a:p>
            <a:pPr marL="457200" lvl="1" indent="0">
              <a:buNone/>
            </a:pPr>
            <a:r>
              <a:rPr lang="en-US" sz="2900" dirty="0" smtClean="0"/>
              <a:t>Erlbaum </a:t>
            </a:r>
            <a:r>
              <a:rPr lang="en-US" sz="2900" dirty="0"/>
              <a:t>(1998</a:t>
            </a:r>
            <a:r>
              <a:rPr lang="en-US" sz="2900" dirty="0" smtClean="0"/>
              <a:t>), pp. 82-87.</a:t>
            </a:r>
            <a:endParaRPr lang="en-US" sz="29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65CD-5E0D-2F47-A4EB-F4C9F8A59049}" type="datetime1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8669-3563-4044-880F-6984E0AD9F8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409701"/>
            <a:ext cx="8331200" cy="4312920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Motivations</a:t>
            </a:r>
          </a:p>
          <a:p>
            <a:pPr marL="514350" indent="-514350">
              <a:buFont typeface="+mj-ea"/>
              <a:buAutoNum type="circleNumDbPlain"/>
            </a:pPr>
            <a:endParaRPr lang="en-US" dirty="0"/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Architecture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Enabling Visual Intelligence with ACT-RK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1640-47D3-9F43-BD4E-D852521EE1CF}" type="datetime1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8669-3563-4044-880F-6984E0AD9F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5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3040" y="2130425"/>
            <a:ext cx="8747760" cy="1470025"/>
          </a:xfrm>
        </p:spPr>
        <p:txBody>
          <a:bodyPr>
            <a:normAutofit/>
          </a:bodyPr>
          <a:lstStyle/>
          <a:p>
            <a:pPr marL="742950" indent="-742950">
              <a:buFont typeface="+mj-ea"/>
              <a:buAutoNum type="circleNumDbPlain"/>
            </a:pPr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6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“Unified Stance”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600"/>
            <a:ext cx="8229600" cy="3929063"/>
          </a:xfrm>
        </p:spPr>
        <p:txBody>
          <a:bodyPr>
            <a:noAutofit/>
          </a:bodyPr>
          <a:lstStyle/>
          <a:p>
            <a:pPr algn="just"/>
            <a:r>
              <a:rPr lang="en-US" dirty="0" smtClean="0"/>
              <a:t>“Cognitive systems </a:t>
            </a:r>
            <a:r>
              <a:rPr lang="en-US" dirty="0"/>
              <a:t>benefit from both the </a:t>
            </a:r>
            <a:r>
              <a:rPr lang="en-US" b="1" dirty="0" smtClean="0"/>
              <a:t>mechanism</a:t>
            </a:r>
            <a:r>
              <a:rPr lang="en-US" b="1" dirty="0"/>
              <a:t>-centered </a:t>
            </a:r>
            <a:r>
              <a:rPr lang="en-US" dirty="0" smtClean="0"/>
              <a:t>(1) and </a:t>
            </a:r>
            <a:r>
              <a:rPr lang="en-US" b="1" dirty="0"/>
              <a:t>knowledge-</a:t>
            </a:r>
            <a:r>
              <a:rPr lang="en-US" b="1" dirty="0" smtClean="0"/>
              <a:t>centered </a:t>
            </a:r>
            <a:r>
              <a:rPr lang="en-US" dirty="0" smtClean="0"/>
              <a:t>(2) approaches </a:t>
            </a:r>
            <a:r>
              <a:rPr lang="en-US" dirty="0"/>
              <a:t>to computationally achieve </a:t>
            </a:r>
            <a:r>
              <a:rPr lang="en-US" dirty="0" smtClean="0"/>
              <a:t>human-level intelligence”.</a:t>
            </a:r>
          </a:p>
          <a:p>
            <a:pPr algn="just"/>
            <a:r>
              <a:rPr lang="en-US" dirty="0" smtClean="0"/>
              <a:t>In particular,</a:t>
            </a:r>
          </a:p>
          <a:p>
            <a:pPr marL="971550" lvl="1" indent="-514350" algn="just">
              <a:buAutoNum type="arabicParenBoth"/>
            </a:pPr>
            <a:r>
              <a:rPr lang="en-US" sz="2400" dirty="0" smtClean="0"/>
              <a:t>Problem-solvers and architectures are </a:t>
            </a:r>
            <a:r>
              <a:rPr lang="en-US" sz="2400" b="1" dirty="0" smtClean="0"/>
              <a:t>task-specific</a:t>
            </a:r>
          </a:p>
          <a:p>
            <a:pPr marL="971550" lvl="1" indent="-514350" algn="just">
              <a:buAutoNum type="arabicParenBoth"/>
            </a:pPr>
            <a:r>
              <a:rPr lang="en-US" sz="2400" dirty="0" smtClean="0"/>
              <a:t>Knowledge-base systems for representation and reasoning are </a:t>
            </a:r>
            <a:r>
              <a:rPr lang="en-US" sz="2400" b="1" dirty="0" smtClean="0"/>
              <a:t>task-independent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1F5-7863-5F4E-90A6-9C41DB038BEE}" type="datetime1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8669-3563-4044-880F-6984E0AD9F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4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General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/>
              <a:t>original goal of </a:t>
            </a:r>
            <a:r>
              <a:rPr lang="en-US" dirty="0" smtClean="0"/>
              <a:t>AI was </a:t>
            </a:r>
            <a:r>
              <a:rPr lang="en-US" dirty="0"/>
              <a:t>the construction </a:t>
            </a:r>
            <a:r>
              <a:rPr lang="en-US" dirty="0" smtClean="0"/>
              <a:t>of computer </a:t>
            </a:r>
            <a:r>
              <a:rPr lang="en-US" dirty="0"/>
              <a:t>systems with human-like general </a:t>
            </a:r>
            <a:r>
              <a:rPr lang="en-US" dirty="0" smtClean="0"/>
              <a:t>intelligence </a:t>
            </a:r>
            <a:r>
              <a:rPr lang="en-US" dirty="0"/>
              <a:t>–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Strong AI</a:t>
            </a:r>
            <a:endParaRPr lang="en-US" dirty="0" smtClean="0"/>
          </a:p>
          <a:p>
            <a:pPr algn="just">
              <a:lnSpc>
                <a:spcPct val="120000"/>
              </a:lnSpc>
            </a:pPr>
            <a:endParaRPr lang="en-US" dirty="0" smtClean="0"/>
          </a:p>
          <a:p>
            <a:pPr algn="just">
              <a:lnSpc>
                <a:spcPct val="120000"/>
              </a:lnSpc>
            </a:pPr>
            <a:r>
              <a:rPr lang="en-US" dirty="0" smtClean="0"/>
              <a:t>Due to difficulty of the task, the </a:t>
            </a:r>
            <a:r>
              <a:rPr lang="en-US" dirty="0"/>
              <a:t>majority of </a:t>
            </a:r>
            <a:r>
              <a:rPr lang="en-US" dirty="0" smtClean="0"/>
              <a:t>researchers </a:t>
            </a:r>
            <a:r>
              <a:rPr lang="en-US" dirty="0"/>
              <a:t>have focused </a:t>
            </a:r>
            <a:r>
              <a:rPr lang="en-US" dirty="0" smtClean="0"/>
              <a:t>on a simpler goal, </a:t>
            </a:r>
            <a:r>
              <a:rPr lang="en-US" dirty="0" smtClean="0">
                <a:solidFill>
                  <a:srgbClr val="FF0000"/>
                </a:solidFill>
              </a:rPr>
              <a:t>Narrow AI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</a:t>
            </a:r>
            <a:r>
              <a:rPr lang="en-US" dirty="0"/>
              <a:t>production of </a:t>
            </a:r>
            <a:r>
              <a:rPr lang="en-US" dirty="0" smtClean="0"/>
              <a:t>systems for </a:t>
            </a:r>
            <a:r>
              <a:rPr lang="en-US" u="sng" dirty="0"/>
              <a:t>highly constrained </a:t>
            </a:r>
            <a:r>
              <a:rPr lang="en-US" u="sng" dirty="0" smtClean="0"/>
              <a:t>specific tasks</a:t>
            </a:r>
            <a:r>
              <a:rPr lang="en-US" dirty="0" smtClean="0"/>
              <a:t>.</a:t>
            </a:r>
          </a:p>
          <a:p>
            <a:pPr algn="just">
              <a:lnSpc>
                <a:spcPct val="120000"/>
              </a:lnSpc>
            </a:pPr>
            <a:endParaRPr lang="en-US" dirty="0"/>
          </a:p>
          <a:p>
            <a:pPr algn="just">
              <a:lnSpc>
                <a:spcPct val="120000"/>
              </a:lnSpc>
            </a:pPr>
            <a:r>
              <a:rPr lang="en-US" dirty="0"/>
              <a:t>In recent </a:t>
            </a:r>
            <a:r>
              <a:rPr lang="en-US" dirty="0" smtClean="0"/>
              <a:t>years</a:t>
            </a:r>
            <a:r>
              <a:rPr lang="en-US" dirty="0"/>
              <a:t> </a:t>
            </a:r>
            <a:r>
              <a:rPr lang="en-US" dirty="0" smtClean="0"/>
              <a:t>more </a:t>
            </a:r>
            <a:r>
              <a:rPr lang="en-US" dirty="0"/>
              <a:t>and more researchers have recognized the necessity – and feasibility – of returning to the original </a:t>
            </a:r>
            <a:r>
              <a:rPr lang="en-US" dirty="0" smtClean="0"/>
              <a:t>goals, confronting “</a:t>
            </a:r>
            <a:r>
              <a:rPr lang="en-US" dirty="0"/>
              <a:t>human level intelligence” and more broadly artificial general intelligence (AGI).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4CEE-1CE5-7542-9615-EFA8968E1492}" type="datetime1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8669-3563-4044-880F-6984E0AD9F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6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74638"/>
            <a:ext cx="8813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Intelligence is Knowledge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/>
              <a:t>Integration is the key to intelligence</a:t>
            </a:r>
          </a:p>
          <a:p>
            <a:pPr lvl="1" algn="just"/>
            <a:r>
              <a:rPr lang="en-US" dirty="0" smtClean="0"/>
              <a:t>(1) and (2) strongly </a:t>
            </a:r>
            <a:r>
              <a:rPr lang="en-US" dirty="0"/>
              <a:t>constrain each other, with </a:t>
            </a:r>
            <a:r>
              <a:rPr lang="en-US" dirty="0" smtClean="0"/>
              <a:t>learning </a:t>
            </a:r>
            <a:r>
              <a:rPr lang="en-US" b="1" dirty="0"/>
              <a:t>mechanisms</a:t>
            </a:r>
            <a:r>
              <a:rPr lang="en-US" dirty="0"/>
              <a:t> </a:t>
            </a:r>
            <a:r>
              <a:rPr lang="en-US" dirty="0" smtClean="0"/>
              <a:t>determining which </a:t>
            </a:r>
            <a:r>
              <a:rPr lang="en-US" dirty="0"/>
              <a:t>knowledge can be acquired and in which form, and specific </a:t>
            </a:r>
            <a:r>
              <a:rPr lang="en-US" b="1" dirty="0" smtClean="0"/>
              <a:t>knowledge</a:t>
            </a:r>
            <a:r>
              <a:rPr lang="en-US" dirty="0" smtClean="0"/>
              <a:t> contents </a:t>
            </a:r>
            <a:r>
              <a:rPr lang="en-US" dirty="0"/>
              <a:t>providing stringent requirements for mechanisms to be able to access </a:t>
            </a:r>
            <a:r>
              <a:rPr lang="en-US" dirty="0" smtClean="0"/>
              <a:t>them effectively</a:t>
            </a:r>
          </a:p>
          <a:p>
            <a:pPr algn="just"/>
            <a:r>
              <a:rPr lang="en-US" dirty="0" smtClean="0"/>
              <a:t>ACT-R encapsulates this integration through procedural and declarative </a:t>
            </a:r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AE746-D4D7-3D4D-889C-BB5FC6C0EFAC}" type="datetime1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8669-3563-4044-880F-6984E0AD9F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7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Is this enough to pursue AGI?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303338"/>
            <a:ext cx="8712200" cy="4822825"/>
          </a:xfrm>
        </p:spPr>
        <p:txBody>
          <a:bodyPr>
            <a:noAutofit/>
          </a:bodyPr>
          <a:lstStyle/>
          <a:p>
            <a:r>
              <a:rPr lang="en-US" sz="2600" dirty="0" smtClean="0"/>
              <a:t>ACT-R needs to leverage knowledge-centric capabilities</a:t>
            </a:r>
          </a:p>
          <a:p>
            <a:pPr lvl="1"/>
            <a:r>
              <a:rPr lang="en-US" sz="2400" dirty="0" smtClean="0"/>
              <a:t>DM contains only as much chunks as a task requires</a:t>
            </a:r>
          </a:p>
          <a:p>
            <a:pPr lvl="1"/>
            <a:r>
              <a:rPr lang="en-US" sz="2400" dirty="0" smtClean="0"/>
              <a:t>Chunks have a coarse-grained semantics</a:t>
            </a:r>
          </a:p>
          <a:p>
            <a:pPr lvl="1"/>
            <a:r>
              <a:rPr lang="en-US" sz="2400" dirty="0" smtClean="0"/>
              <a:t>Productions system is not optimal for inferential reasoning</a:t>
            </a:r>
          </a:p>
          <a:p>
            <a:pPr marL="457200" lvl="1" indent="0">
              <a:buNone/>
            </a:pPr>
            <a:endParaRPr lang="en-US" dirty="0" smtClean="0"/>
          </a:p>
          <a:p>
            <a:pPr algn="just"/>
            <a:r>
              <a:rPr lang="en-US" sz="2600" b="1" dirty="0" smtClean="0"/>
              <a:t>ACT-R </a:t>
            </a:r>
            <a:r>
              <a:rPr lang="en-US" sz="2600" dirty="0" smtClean="0"/>
              <a:t>improved with </a:t>
            </a:r>
            <a:r>
              <a:rPr lang="en-US" sz="2600" b="1" dirty="0" smtClean="0"/>
              <a:t>K</a:t>
            </a:r>
            <a:r>
              <a:rPr lang="en-US" sz="2600" dirty="0" smtClean="0"/>
              <a:t>nowledge capabilities</a:t>
            </a:r>
            <a:r>
              <a:rPr lang="en-US" sz="2600" dirty="0"/>
              <a:t> </a:t>
            </a:r>
            <a:r>
              <a:rPr lang="en-US" sz="2600" dirty="0" smtClean="0"/>
              <a:t>(</a:t>
            </a:r>
            <a:r>
              <a:rPr lang="en-US" sz="2600" b="1" dirty="0" smtClean="0"/>
              <a:t>ACT-RK</a:t>
            </a:r>
            <a:r>
              <a:rPr lang="en-US" sz="2600" dirty="0"/>
              <a:t>)</a:t>
            </a:r>
            <a:endParaRPr lang="en-US" sz="2600" dirty="0" smtClean="0"/>
          </a:p>
          <a:p>
            <a:pPr lvl="1" algn="just"/>
            <a:r>
              <a:rPr lang="en-US" sz="2400" dirty="0"/>
              <a:t>c</a:t>
            </a:r>
            <a:r>
              <a:rPr lang="en-US" sz="2400" dirty="0" smtClean="0"/>
              <a:t>ontains a *dedicated module* for reasoning over highly structured semantic chunks (possibly using the inferred knowledge to feedback the other modules)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E742-1F53-E84C-A66A-D8601FF210D3}" type="datetime1">
              <a:rPr lang="en-US" smtClean="0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ACT-R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8669-3563-4044-880F-6984E0AD9F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22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3040" y="2130425"/>
            <a:ext cx="8747760" cy="1470025"/>
          </a:xfrm>
        </p:spPr>
        <p:txBody>
          <a:bodyPr>
            <a:normAutofit/>
          </a:bodyPr>
          <a:lstStyle/>
          <a:p>
            <a:pPr marL="742950" indent="-742950">
              <a:buFont typeface="+mj-ea"/>
              <a:buAutoNum type="circleNumDbPlain" startAt="2"/>
            </a:pP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9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27410</TotalTime>
  <Words>2274</Words>
  <Application>Microsoft Macintosh PowerPoint</Application>
  <PresentationFormat>On-screen Show (4:3)</PresentationFormat>
  <Paragraphs>322</Paragraphs>
  <Slides>25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ACT-RK (ACT-R with improved Knowledge capabilities)</vt:lpstr>
      <vt:lpstr>PowerPoint Presentation</vt:lpstr>
      <vt:lpstr>Outline</vt:lpstr>
      <vt:lpstr>Motivations</vt:lpstr>
      <vt:lpstr>The “Unified Stance”</vt:lpstr>
      <vt:lpstr>Artificial General Intelligence</vt:lpstr>
      <vt:lpstr>Intelligence is Knowledge in Action</vt:lpstr>
      <vt:lpstr>Is this enough to pursue AGI?</vt:lpstr>
      <vt:lpstr>Architecture</vt:lpstr>
      <vt:lpstr>ACT-RK</vt:lpstr>
      <vt:lpstr>SCONE (1/2)</vt:lpstr>
      <vt:lpstr>SCONE (2/2)</vt:lpstr>
      <vt:lpstr>Example of SCONE reasoning</vt:lpstr>
      <vt:lpstr>Enabling Visual Intelligence with ACT-RK</vt:lpstr>
      <vt:lpstr>DARPA “Mind’s Eye”: synopsis</vt:lpstr>
      <vt:lpstr>Example </vt:lpstr>
      <vt:lpstr>HOMINE + ACT-RK = The Cognitive Engine</vt:lpstr>
      <vt:lpstr>What is HOMINE?</vt:lpstr>
      <vt:lpstr>Zooming in HOMinE taxonomy</vt:lpstr>
      <vt:lpstr>Recognition/Description pipeline</vt:lpstr>
      <vt:lpstr>“There is at least an instance of an event of type “pulling door” before an instance of an event of type “entering the truck” </vt:lpstr>
      <vt:lpstr>Conclusions and Future Work…</vt:lpstr>
      <vt:lpstr>References</vt:lpstr>
      <vt:lpstr>EXTRA</vt:lpstr>
      <vt:lpstr>Marker Passing Algorithms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Yaser</dc:creator>
  <cp:lastModifiedBy>Alessandro Oltramari</cp:lastModifiedBy>
  <cp:revision>510</cp:revision>
  <dcterms:created xsi:type="dcterms:W3CDTF">2012-01-27T16:37:09Z</dcterms:created>
  <dcterms:modified xsi:type="dcterms:W3CDTF">2012-07-28T18:01:48Z</dcterms:modified>
</cp:coreProperties>
</file>