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slides/slide9.xml" ContentType="application/vnd.openxmlformats-officedocument.presentationml.slide+xml"/>
  <Override PartName="/ppt/charts/chart4.xml" ContentType="application/vnd.openxmlformats-officedocument.drawingml.chart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charts/chart9.xml" ContentType="application/vnd.openxmlformats-officedocument.drawingml.char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charts/chart11.xml" ContentType="application/vnd.openxmlformats-officedocument.drawingml.chart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77" r:id="rId1"/>
  </p:sldMasterIdLst>
  <p:notesMasterIdLst>
    <p:notesMasterId r:id="rId22"/>
  </p:notesMasterIdLst>
  <p:sldIdLst>
    <p:sldId id="276" r:id="rId2"/>
    <p:sldId id="273" r:id="rId3"/>
    <p:sldId id="327" r:id="rId4"/>
    <p:sldId id="262" r:id="rId5"/>
    <p:sldId id="353" r:id="rId6"/>
    <p:sldId id="261" r:id="rId7"/>
    <p:sldId id="354" r:id="rId8"/>
    <p:sldId id="347" r:id="rId9"/>
    <p:sldId id="328" r:id="rId10"/>
    <p:sldId id="329" r:id="rId11"/>
    <p:sldId id="256" r:id="rId12"/>
    <p:sldId id="340" r:id="rId13"/>
    <p:sldId id="317" r:id="rId14"/>
    <p:sldId id="280" r:id="rId15"/>
    <p:sldId id="320" r:id="rId16"/>
    <p:sldId id="331" r:id="rId17"/>
    <p:sldId id="348" r:id="rId18"/>
    <p:sldId id="318" r:id="rId19"/>
    <p:sldId id="321" r:id="rId20"/>
    <p:sldId id="31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7178" autoAdjust="0"/>
    <p:restoredTop sz="98768" autoAdjust="0"/>
  </p:normalViewPr>
  <p:slideViewPr>
    <p:cSldViewPr snapToGrid="0" snapToObjects="1">
      <p:cViewPr>
        <p:scale>
          <a:sx n="100" d="100"/>
          <a:sy n="100" d="100"/>
        </p:scale>
        <p:origin x="-1544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on:Documents:research:IFFmodel:analysis:analysis_re:intv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on:Documents:research:SF_time:analysis:analysis_re:Apr11_summary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on:Documents:research:SF_time:analysis:analysis_re:Apr11_summa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on:Documents:research:IFFmodel:analysis:analysis_re:intv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on:Documents:research:IFFmodel:analysis:analysis_re:intv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on:Documents:research:IFFmodel:analysis:analysis_re:intv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on:Documents:research:IFFmodel:analysis:analysis_re:intv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on:Documents:research:IFFmodel:analysis:analysis_re:intv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on:Documents:research:SF_time:analysis:analysis_re:Apr11_summar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on:Documents:research:SF_time:analysis:analysis_re:Apr11_summar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on:Documents:research:SF_time:analysis:analysis_re:Apr11_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areaChart>
        <c:grouping val="percentStacked"/>
        <c:ser>
          <c:idx val="0"/>
          <c:order val="0"/>
          <c:tx>
            <c:strRef>
              <c:f>'fast-short'!$A$343</c:f>
              <c:strCache>
                <c:ptCount val="1"/>
                <c:pt idx="0">
                  <c:v>correct</c:v>
                </c:pt>
              </c:strCache>
            </c:strRef>
          </c:tx>
          <c:spPr>
            <a:solidFill>
              <a:srgbClr val="008000"/>
            </a:solidFill>
          </c:spPr>
          <c:val>
            <c:numRef>
              <c:f>'fast-short'!$B$343:$M$343</c:f>
              <c:numCache>
                <c:formatCode>General</c:formatCode>
                <c:ptCount val="12"/>
                <c:pt idx="0">
                  <c:v>0.302631578947368</c:v>
                </c:pt>
                <c:pt idx="1">
                  <c:v>0.530701754385965</c:v>
                </c:pt>
                <c:pt idx="2">
                  <c:v>0.6125</c:v>
                </c:pt>
                <c:pt idx="3">
                  <c:v>0.6875</c:v>
                </c:pt>
                <c:pt idx="4">
                  <c:v>0.745833333333333</c:v>
                </c:pt>
                <c:pt idx="5">
                  <c:v>0.795833333333333</c:v>
                </c:pt>
                <c:pt idx="6">
                  <c:v>0.820833333333333</c:v>
                </c:pt>
                <c:pt idx="7">
                  <c:v>0.733333333333333</c:v>
                </c:pt>
                <c:pt idx="8">
                  <c:v>0.679166666666666</c:v>
                </c:pt>
                <c:pt idx="9">
                  <c:v>0.820833333333333</c:v>
                </c:pt>
                <c:pt idx="10">
                  <c:v>0.908333333333333</c:v>
                </c:pt>
                <c:pt idx="11">
                  <c:v>0.858333333333333</c:v>
                </c:pt>
              </c:numCache>
            </c:numRef>
          </c:val>
        </c:ser>
        <c:ser>
          <c:idx val="1"/>
          <c:order val="1"/>
          <c:tx>
            <c:strRef>
              <c:f>'fast-short'!$A$344</c:f>
              <c:strCache>
                <c:ptCount val="1"/>
                <c:pt idx="0">
                  <c:v>too-early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'fast-short'!$B$344:$M$344</c:f>
              <c:numCache>
                <c:formatCode>General</c:formatCode>
                <c:ptCount val="12"/>
                <c:pt idx="0">
                  <c:v>0.666666666666667</c:v>
                </c:pt>
                <c:pt idx="1">
                  <c:v>0.469298245614035</c:v>
                </c:pt>
                <c:pt idx="2">
                  <c:v>0.375</c:v>
                </c:pt>
                <c:pt idx="3">
                  <c:v>0.3125</c:v>
                </c:pt>
                <c:pt idx="4">
                  <c:v>0.241666666666667</c:v>
                </c:pt>
                <c:pt idx="5">
                  <c:v>0.204166666666667</c:v>
                </c:pt>
                <c:pt idx="6">
                  <c:v>0.166666666666667</c:v>
                </c:pt>
                <c:pt idx="7">
                  <c:v>0.229166666666667</c:v>
                </c:pt>
                <c:pt idx="8">
                  <c:v>0.291666666666667</c:v>
                </c:pt>
                <c:pt idx="9">
                  <c:v>0.166666666666667</c:v>
                </c:pt>
                <c:pt idx="10">
                  <c:v>0.0916666666666666</c:v>
                </c:pt>
                <c:pt idx="11">
                  <c:v>0.141666666666667</c:v>
                </c:pt>
              </c:numCache>
            </c:numRef>
          </c:val>
        </c:ser>
        <c:ser>
          <c:idx val="2"/>
          <c:order val="2"/>
          <c:tx>
            <c:strRef>
              <c:f>'fast-short'!$A$345</c:f>
              <c:strCache>
                <c:ptCount val="1"/>
                <c:pt idx="0">
                  <c:v>too-late</c:v>
                </c:pt>
              </c:strCache>
            </c:strRef>
          </c:tx>
          <c:spPr>
            <a:solidFill>
              <a:srgbClr val="0000FF"/>
            </a:solidFill>
          </c:spPr>
          <c:val>
            <c:numRef>
              <c:f>'fast-short'!$B$345:$M$345</c:f>
              <c:numCache>
                <c:formatCode>General</c:formatCode>
                <c:ptCount val="12"/>
                <c:pt idx="0">
                  <c:v>0.0307017543859649</c:v>
                </c:pt>
                <c:pt idx="1">
                  <c:v>0.0</c:v>
                </c:pt>
                <c:pt idx="2">
                  <c:v>0.0125</c:v>
                </c:pt>
                <c:pt idx="3">
                  <c:v>0.0</c:v>
                </c:pt>
                <c:pt idx="4">
                  <c:v>0.0125</c:v>
                </c:pt>
                <c:pt idx="5">
                  <c:v>0.0</c:v>
                </c:pt>
                <c:pt idx="6">
                  <c:v>0.0125</c:v>
                </c:pt>
                <c:pt idx="7">
                  <c:v>0.0375</c:v>
                </c:pt>
                <c:pt idx="8">
                  <c:v>0.0291666666666667</c:v>
                </c:pt>
                <c:pt idx="9">
                  <c:v>0.0125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</c:ser>
        <c:axId val="513361016"/>
        <c:axId val="513580712"/>
      </c:areaChart>
      <c:catAx>
        <c:axId val="513361016"/>
        <c:scaling>
          <c:orientation val="minMax"/>
        </c:scaling>
        <c:axPos val="b"/>
        <c:tickLblPos val="nextTo"/>
        <c:crossAx val="513580712"/>
        <c:crosses val="autoZero"/>
        <c:auto val="1"/>
        <c:lblAlgn val="ctr"/>
        <c:lblOffset val="100"/>
      </c:catAx>
      <c:valAx>
        <c:axId val="513580712"/>
        <c:scaling>
          <c:orientation val="minMax"/>
        </c:scaling>
        <c:axPos val="l"/>
        <c:majorGridlines/>
        <c:numFmt formatCode="0%" sourceLinked="1"/>
        <c:tickLblPos val="nextTo"/>
        <c:crossAx val="513361016"/>
        <c:crosses val="autoZero"/>
        <c:crossBetween val="midCat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fit!$N$31</c:f>
              <c:strCache>
                <c:ptCount val="1"/>
                <c:pt idx="0">
                  <c:v>Slow-Short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000000"/>
              </a:solidFill>
            </a:ln>
          </c:spPr>
          <c:dPt>
            <c:idx val="1"/>
            <c:spPr>
              <a:solidFill>
                <a:srgbClr val="BFBFBF"/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spPr>
              <a:solidFill>
                <a:srgbClr val="BFBFBF"/>
              </a:solidFill>
              <a:ln>
                <a:solidFill>
                  <a:srgbClr val="000000"/>
                </a:solidFill>
              </a:ln>
            </c:spPr>
          </c:dPt>
          <c:dPt>
            <c:idx val="5"/>
            <c:spPr>
              <a:solidFill>
                <a:srgbClr val="BFBFBF"/>
              </a:solidFill>
              <a:ln>
                <a:solidFill>
                  <a:srgbClr val="000000"/>
                </a:solidFill>
              </a:ln>
            </c:spPr>
          </c:dPt>
          <c:cat>
            <c:multiLvlStrRef>
              <c:f>fit!$O$29:$T$30</c:f>
              <c:multiLvlStrCache>
                <c:ptCount val="6"/>
                <c:lvl>
                  <c:pt idx="0">
                    <c:v>Model</c:v>
                  </c:pt>
                  <c:pt idx="1">
                    <c:v>Human</c:v>
                  </c:pt>
                  <c:pt idx="2">
                    <c:v>Model</c:v>
                  </c:pt>
                  <c:pt idx="3">
                    <c:v>Human</c:v>
                  </c:pt>
                  <c:pt idx="4">
                    <c:v>Model</c:v>
                  </c:pt>
                  <c:pt idx="5">
                    <c:v>Human</c:v>
                  </c:pt>
                </c:lvl>
                <c:lvl>
                  <c:pt idx="0">
                    <c:v>Correct</c:v>
                  </c:pt>
                  <c:pt idx="2">
                    <c:v>Too-early</c:v>
                  </c:pt>
                  <c:pt idx="4">
                    <c:v>Too-late</c:v>
                  </c:pt>
                </c:lvl>
              </c:multiLvlStrCache>
            </c:multiLvlStrRef>
          </c:cat>
          <c:val>
            <c:numRef>
              <c:f>fit!$O$31:$T$31</c:f>
              <c:numCache>
                <c:formatCode>0%</c:formatCode>
                <c:ptCount val="6"/>
                <c:pt idx="0">
                  <c:v>0.8303125</c:v>
                </c:pt>
                <c:pt idx="1">
                  <c:v>0.8734375</c:v>
                </c:pt>
                <c:pt idx="2">
                  <c:v>0.073125</c:v>
                </c:pt>
                <c:pt idx="3">
                  <c:v>0.071875</c:v>
                </c:pt>
                <c:pt idx="4">
                  <c:v>0.0965625</c:v>
                </c:pt>
                <c:pt idx="5">
                  <c:v>0.0546875</c:v>
                </c:pt>
              </c:numCache>
            </c:numRef>
          </c:val>
        </c:ser>
        <c:axId val="562785896"/>
        <c:axId val="562597976"/>
      </c:barChart>
      <c:catAx>
        <c:axId val="562785896"/>
        <c:scaling>
          <c:orientation val="minMax"/>
        </c:scaling>
        <c:axPos val="b"/>
        <c:tickLblPos val="nextTo"/>
        <c:crossAx val="562597976"/>
        <c:crosses val="autoZero"/>
        <c:auto val="1"/>
        <c:lblAlgn val="ctr"/>
        <c:lblOffset val="100"/>
      </c:catAx>
      <c:valAx>
        <c:axId val="562597976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562785896"/>
        <c:crosses val="autoZero"/>
        <c:crossBetween val="between"/>
        <c:majorUnit val="0.2"/>
      </c:valAx>
      <c:spPr>
        <a:ln>
          <a:solidFill>
            <a:srgbClr val="7F7F7F"/>
          </a:solidFill>
        </a:ln>
      </c:spPr>
    </c:plotArea>
    <c:plotVisOnly val="1"/>
  </c:chart>
  <c:spPr>
    <a:ln>
      <a:solidFill>
        <a:srgbClr val="FFFFFF"/>
      </a:solidFill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fit!$N$34</c:f>
              <c:strCache>
                <c:ptCount val="1"/>
                <c:pt idx="0">
                  <c:v>Slow-Long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000000"/>
              </a:solidFill>
            </a:ln>
          </c:spPr>
          <c:dPt>
            <c:idx val="1"/>
            <c:spPr>
              <a:solidFill>
                <a:srgbClr val="BFBFBF"/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spPr>
              <a:solidFill>
                <a:srgbClr val="BFBFBF"/>
              </a:solidFill>
              <a:ln>
                <a:solidFill>
                  <a:srgbClr val="000000"/>
                </a:solidFill>
              </a:ln>
            </c:spPr>
          </c:dPt>
          <c:dPt>
            <c:idx val="5"/>
            <c:spPr>
              <a:solidFill>
                <a:srgbClr val="BFBFBF"/>
              </a:solidFill>
              <a:ln>
                <a:solidFill>
                  <a:srgbClr val="000000"/>
                </a:solidFill>
              </a:ln>
            </c:spPr>
          </c:dPt>
          <c:cat>
            <c:multiLvlStrRef>
              <c:f>fit!$O$32:$T$33</c:f>
              <c:multiLvlStrCache>
                <c:ptCount val="6"/>
                <c:lvl>
                  <c:pt idx="0">
                    <c:v>Model</c:v>
                  </c:pt>
                  <c:pt idx="1">
                    <c:v>Human</c:v>
                  </c:pt>
                  <c:pt idx="2">
                    <c:v>Model</c:v>
                  </c:pt>
                  <c:pt idx="3">
                    <c:v>Human</c:v>
                  </c:pt>
                  <c:pt idx="4">
                    <c:v>Model</c:v>
                  </c:pt>
                  <c:pt idx="5">
                    <c:v>Human</c:v>
                  </c:pt>
                </c:lvl>
                <c:lvl>
                  <c:pt idx="0">
                    <c:v>Correct</c:v>
                  </c:pt>
                  <c:pt idx="2">
                    <c:v>Too-early</c:v>
                  </c:pt>
                  <c:pt idx="4">
                    <c:v>Too-late</c:v>
                  </c:pt>
                </c:lvl>
              </c:multiLvlStrCache>
            </c:multiLvlStrRef>
          </c:cat>
          <c:val>
            <c:numRef>
              <c:f>fit!$O$34:$T$34</c:f>
              <c:numCache>
                <c:formatCode>0%</c:formatCode>
                <c:ptCount val="6"/>
                <c:pt idx="0">
                  <c:v>0.7853125</c:v>
                </c:pt>
                <c:pt idx="1">
                  <c:v>0.791145833333333</c:v>
                </c:pt>
                <c:pt idx="2">
                  <c:v>0.0075</c:v>
                </c:pt>
                <c:pt idx="3">
                  <c:v>0.0223958333333333</c:v>
                </c:pt>
                <c:pt idx="4">
                  <c:v>0.2071875</c:v>
                </c:pt>
                <c:pt idx="5">
                  <c:v>0.186458333333333</c:v>
                </c:pt>
              </c:numCache>
            </c:numRef>
          </c:val>
        </c:ser>
        <c:axId val="513583064"/>
        <c:axId val="513498088"/>
      </c:barChart>
      <c:catAx>
        <c:axId val="513583064"/>
        <c:scaling>
          <c:orientation val="minMax"/>
        </c:scaling>
        <c:axPos val="b"/>
        <c:tickLblPos val="nextTo"/>
        <c:crossAx val="513498088"/>
        <c:crosses val="autoZero"/>
        <c:auto val="1"/>
        <c:lblAlgn val="ctr"/>
        <c:lblOffset val="100"/>
      </c:catAx>
      <c:valAx>
        <c:axId val="513498088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513583064"/>
        <c:crosses val="autoZero"/>
        <c:crossBetween val="between"/>
        <c:majorUnit val="0.2"/>
      </c:valAx>
      <c:spPr>
        <a:ln>
          <a:solidFill>
            <a:srgbClr val="7F7F7F"/>
          </a:solidFill>
        </a:ln>
      </c:spPr>
    </c:plotArea>
    <c:plotVisOnly val="1"/>
  </c:chart>
  <c:spPr>
    <a:ln>
      <a:solidFill>
        <a:srgbClr val="FFFFFF"/>
      </a:solidFill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areaChart>
        <c:grouping val="percentStacked"/>
        <c:ser>
          <c:idx val="0"/>
          <c:order val="0"/>
          <c:tx>
            <c:strRef>
              <c:f>'fast-long'!$A$370</c:f>
              <c:strCache>
                <c:ptCount val="1"/>
                <c:pt idx="0">
                  <c:v>correct</c:v>
                </c:pt>
              </c:strCache>
            </c:strRef>
          </c:tx>
          <c:spPr>
            <a:solidFill>
              <a:srgbClr val="008000"/>
            </a:solidFill>
          </c:spPr>
          <c:val>
            <c:numRef>
              <c:f>'fast-long'!$B$370:$M$370</c:f>
              <c:numCache>
                <c:formatCode>General</c:formatCode>
                <c:ptCount val="12"/>
                <c:pt idx="0">
                  <c:v>0.282407407407407</c:v>
                </c:pt>
                <c:pt idx="1">
                  <c:v>0.6625</c:v>
                </c:pt>
                <c:pt idx="2">
                  <c:v>0.8125</c:v>
                </c:pt>
                <c:pt idx="3">
                  <c:v>0.825</c:v>
                </c:pt>
                <c:pt idx="4">
                  <c:v>0.8875</c:v>
                </c:pt>
                <c:pt idx="5">
                  <c:v>0.875</c:v>
                </c:pt>
                <c:pt idx="6">
                  <c:v>0.925</c:v>
                </c:pt>
                <c:pt idx="7">
                  <c:v>0.925</c:v>
                </c:pt>
                <c:pt idx="8">
                  <c:v>0.9</c:v>
                </c:pt>
                <c:pt idx="9">
                  <c:v>0.925</c:v>
                </c:pt>
                <c:pt idx="10">
                  <c:v>0.854166666666667</c:v>
                </c:pt>
                <c:pt idx="11">
                  <c:v>0.925</c:v>
                </c:pt>
              </c:numCache>
            </c:numRef>
          </c:val>
        </c:ser>
        <c:ser>
          <c:idx val="1"/>
          <c:order val="1"/>
          <c:tx>
            <c:strRef>
              <c:f>'fast-long'!$A$371</c:f>
              <c:strCache>
                <c:ptCount val="1"/>
                <c:pt idx="0">
                  <c:v>too-early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'fast-long'!$B$371:$M$371</c:f>
              <c:numCache>
                <c:formatCode>General</c:formatCode>
                <c:ptCount val="12"/>
                <c:pt idx="0">
                  <c:v>0.560185185185185</c:v>
                </c:pt>
                <c:pt idx="1">
                  <c:v>0.245833333333333</c:v>
                </c:pt>
                <c:pt idx="2">
                  <c:v>0.075</c:v>
                </c:pt>
                <c:pt idx="3">
                  <c:v>0.1625</c:v>
                </c:pt>
                <c:pt idx="4">
                  <c:v>0.0625</c:v>
                </c:pt>
                <c:pt idx="5">
                  <c:v>0.0875</c:v>
                </c:pt>
                <c:pt idx="6">
                  <c:v>0.0375</c:v>
                </c:pt>
                <c:pt idx="7">
                  <c:v>0.075</c:v>
                </c:pt>
                <c:pt idx="8">
                  <c:v>0.0541666666666667</c:v>
                </c:pt>
                <c:pt idx="9">
                  <c:v>0.0625</c:v>
                </c:pt>
                <c:pt idx="10">
                  <c:v>0.120833333333333</c:v>
                </c:pt>
                <c:pt idx="1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'fast-long'!$A$372</c:f>
              <c:strCache>
                <c:ptCount val="1"/>
                <c:pt idx="0">
                  <c:v>too-late</c:v>
                </c:pt>
              </c:strCache>
            </c:strRef>
          </c:tx>
          <c:spPr>
            <a:solidFill>
              <a:srgbClr val="0000FF"/>
            </a:solidFill>
          </c:spPr>
          <c:val>
            <c:numRef>
              <c:f>'fast-long'!$B$372:$M$372</c:f>
              <c:numCache>
                <c:formatCode>General</c:formatCode>
                <c:ptCount val="12"/>
                <c:pt idx="0">
                  <c:v>0.157407407407407</c:v>
                </c:pt>
                <c:pt idx="1">
                  <c:v>0.0916666666666666</c:v>
                </c:pt>
                <c:pt idx="2">
                  <c:v>0.1125</c:v>
                </c:pt>
                <c:pt idx="3">
                  <c:v>0.0125</c:v>
                </c:pt>
                <c:pt idx="4">
                  <c:v>0.05</c:v>
                </c:pt>
                <c:pt idx="5">
                  <c:v>0.0375</c:v>
                </c:pt>
                <c:pt idx="6">
                  <c:v>0.0375</c:v>
                </c:pt>
                <c:pt idx="7">
                  <c:v>0.0</c:v>
                </c:pt>
                <c:pt idx="8">
                  <c:v>0.0458333333333333</c:v>
                </c:pt>
                <c:pt idx="9">
                  <c:v>0.0125</c:v>
                </c:pt>
                <c:pt idx="10">
                  <c:v>0.025</c:v>
                </c:pt>
                <c:pt idx="11">
                  <c:v>0.025</c:v>
                </c:pt>
              </c:numCache>
            </c:numRef>
          </c:val>
        </c:ser>
        <c:axId val="513149720"/>
        <c:axId val="513779480"/>
      </c:areaChart>
      <c:catAx>
        <c:axId val="513149720"/>
        <c:scaling>
          <c:orientation val="minMax"/>
        </c:scaling>
        <c:axPos val="b"/>
        <c:tickLblPos val="nextTo"/>
        <c:crossAx val="513779480"/>
        <c:crosses val="autoZero"/>
        <c:auto val="1"/>
        <c:lblAlgn val="ctr"/>
        <c:lblOffset val="100"/>
      </c:catAx>
      <c:valAx>
        <c:axId val="513779480"/>
        <c:scaling>
          <c:orientation val="minMax"/>
        </c:scaling>
        <c:axPos val="l"/>
        <c:majorGridlines/>
        <c:numFmt formatCode="0%" sourceLinked="1"/>
        <c:tickLblPos val="nextTo"/>
        <c:crossAx val="513149720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areaChart>
        <c:grouping val="percentStacked"/>
        <c:ser>
          <c:idx val="0"/>
          <c:order val="0"/>
          <c:tx>
            <c:strRef>
              <c:f>'slow-short'!$A$369</c:f>
              <c:strCache>
                <c:ptCount val="1"/>
                <c:pt idx="0">
                  <c:v>correct</c:v>
                </c:pt>
              </c:strCache>
            </c:strRef>
          </c:tx>
          <c:spPr>
            <a:solidFill>
              <a:srgbClr val="008000"/>
            </a:solidFill>
          </c:spPr>
          <c:val>
            <c:numRef>
              <c:f>'slow-short'!$B$369:$M$369</c:f>
              <c:numCache>
                <c:formatCode>General</c:formatCode>
                <c:ptCount val="12"/>
                <c:pt idx="0">
                  <c:v>0.411764705882353</c:v>
                </c:pt>
                <c:pt idx="1">
                  <c:v>0.683333333333333</c:v>
                </c:pt>
                <c:pt idx="2">
                  <c:v>0.679166666666666</c:v>
                </c:pt>
                <c:pt idx="3">
                  <c:v>0.795833333333333</c:v>
                </c:pt>
                <c:pt idx="4">
                  <c:v>0.8375</c:v>
                </c:pt>
                <c:pt idx="5">
                  <c:v>0.833333333333333</c:v>
                </c:pt>
                <c:pt idx="6">
                  <c:v>0.795833333333333</c:v>
                </c:pt>
                <c:pt idx="7">
                  <c:v>0.875</c:v>
                </c:pt>
                <c:pt idx="8">
                  <c:v>0.908333333333333</c:v>
                </c:pt>
                <c:pt idx="9">
                  <c:v>0.904166666666667</c:v>
                </c:pt>
                <c:pt idx="10">
                  <c:v>0.95</c:v>
                </c:pt>
                <c:pt idx="11">
                  <c:v>0.883333333333333</c:v>
                </c:pt>
              </c:numCache>
            </c:numRef>
          </c:val>
        </c:ser>
        <c:ser>
          <c:idx val="1"/>
          <c:order val="1"/>
          <c:tx>
            <c:strRef>
              <c:f>'slow-short'!$A$370</c:f>
              <c:strCache>
                <c:ptCount val="1"/>
                <c:pt idx="0">
                  <c:v>too-early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'slow-short'!$B$370:$M$370</c:f>
              <c:numCache>
                <c:formatCode>General</c:formatCode>
                <c:ptCount val="12"/>
                <c:pt idx="0">
                  <c:v>0.588235294117647</c:v>
                </c:pt>
                <c:pt idx="1">
                  <c:v>0.3</c:v>
                </c:pt>
                <c:pt idx="2">
                  <c:v>0.216666666666667</c:v>
                </c:pt>
                <c:pt idx="3">
                  <c:v>0.1375</c:v>
                </c:pt>
                <c:pt idx="4">
                  <c:v>0.0875</c:v>
                </c:pt>
                <c:pt idx="5">
                  <c:v>0.0875</c:v>
                </c:pt>
                <c:pt idx="6">
                  <c:v>0.154166666666667</c:v>
                </c:pt>
                <c:pt idx="7">
                  <c:v>0.0625</c:v>
                </c:pt>
                <c:pt idx="8">
                  <c:v>0.0125</c:v>
                </c:pt>
                <c:pt idx="9">
                  <c:v>0.0541666666666667</c:v>
                </c:pt>
                <c:pt idx="10">
                  <c:v>0.0375</c:v>
                </c:pt>
                <c:pt idx="11">
                  <c:v>0.0791666666666667</c:v>
                </c:pt>
              </c:numCache>
            </c:numRef>
          </c:val>
        </c:ser>
        <c:ser>
          <c:idx val="2"/>
          <c:order val="2"/>
          <c:tx>
            <c:strRef>
              <c:f>'slow-short'!$A$371</c:f>
              <c:strCache>
                <c:ptCount val="1"/>
                <c:pt idx="0">
                  <c:v>too-late</c:v>
                </c:pt>
              </c:strCache>
            </c:strRef>
          </c:tx>
          <c:spPr>
            <a:solidFill>
              <a:srgbClr val="0000FF"/>
            </a:solidFill>
          </c:spPr>
          <c:val>
            <c:numRef>
              <c:f>'slow-short'!$B$371:$M$371</c:f>
              <c:numCache>
                <c:formatCode>General</c:formatCode>
                <c:ptCount val="12"/>
                <c:pt idx="0">
                  <c:v>0.0</c:v>
                </c:pt>
                <c:pt idx="1">
                  <c:v>0.0166666666666667</c:v>
                </c:pt>
                <c:pt idx="2">
                  <c:v>0.104166666666667</c:v>
                </c:pt>
                <c:pt idx="3">
                  <c:v>0.0666666666666667</c:v>
                </c:pt>
                <c:pt idx="4">
                  <c:v>0.075</c:v>
                </c:pt>
                <c:pt idx="5">
                  <c:v>0.0791666666666667</c:v>
                </c:pt>
                <c:pt idx="6">
                  <c:v>0.05</c:v>
                </c:pt>
                <c:pt idx="7">
                  <c:v>0.0625</c:v>
                </c:pt>
                <c:pt idx="8">
                  <c:v>0.0791666666666667</c:v>
                </c:pt>
                <c:pt idx="9">
                  <c:v>0.0416666666666667</c:v>
                </c:pt>
                <c:pt idx="10">
                  <c:v>0.0125</c:v>
                </c:pt>
                <c:pt idx="11">
                  <c:v>0.0375</c:v>
                </c:pt>
              </c:numCache>
            </c:numRef>
          </c:val>
        </c:ser>
        <c:axId val="513595480"/>
        <c:axId val="562405032"/>
      </c:areaChart>
      <c:catAx>
        <c:axId val="513595480"/>
        <c:scaling>
          <c:orientation val="minMax"/>
        </c:scaling>
        <c:axPos val="b"/>
        <c:tickLblPos val="nextTo"/>
        <c:crossAx val="562405032"/>
        <c:crosses val="autoZero"/>
        <c:auto val="1"/>
        <c:lblAlgn val="ctr"/>
        <c:lblOffset val="100"/>
      </c:catAx>
      <c:valAx>
        <c:axId val="562405032"/>
        <c:scaling>
          <c:orientation val="minMax"/>
        </c:scaling>
        <c:axPos val="l"/>
        <c:majorGridlines/>
        <c:numFmt formatCode="0%" sourceLinked="1"/>
        <c:tickLblPos val="nextTo"/>
        <c:crossAx val="513595480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areaChart>
        <c:grouping val="percentStacked"/>
        <c:ser>
          <c:idx val="0"/>
          <c:order val="0"/>
          <c:tx>
            <c:strRef>
              <c:f>'slow-long'!$A$370</c:f>
              <c:strCache>
                <c:ptCount val="1"/>
                <c:pt idx="0">
                  <c:v>correct</c:v>
                </c:pt>
              </c:strCache>
            </c:strRef>
          </c:tx>
          <c:spPr>
            <a:solidFill>
              <a:srgbClr val="008000"/>
            </a:solidFill>
          </c:spPr>
          <c:val>
            <c:numRef>
              <c:f>'slow-long'!$B$370:$M$370</c:f>
              <c:numCache>
                <c:formatCode>General</c:formatCode>
                <c:ptCount val="12"/>
                <c:pt idx="0">
                  <c:v>0.429166666666667</c:v>
                </c:pt>
                <c:pt idx="1">
                  <c:v>0.644736842105263</c:v>
                </c:pt>
                <c:pt idx="2">
                  <c:v>0.616666666666667</c:v>
                </c:pt>
                <c:pt idx="3">
                  <c:v>0.75</c:v>
                </c:pt>
                <c:pt idx="4">
                  <c:v>0.683333333333333</c:v>
                </c:pt>
                <c:pt idx="5">
                  <c:v>0.75</c:v>
                </c:pt>
                <c:pt idx="6">
                  <c:v>0.775</c:v>
                </c:pt>
                <c:pt idx="7">
                  <c:v>0.833333333333333</c:v>
                </c:pt>
                <c:pt idx="8">
                  <c:v>0.7875</c:v>
                </c:pt>
                <c:pt idx="9">
                  <c:v>0.8375</c:v>
                </c:pt>
                <c:pt idx="10">
                  <c:v>0.8</c:v>
                </c:pt>
                <c:pt idx="11">
                  <c:v>0.8625</c:v>
                </c:pt>
              </c:numCache>
            </c:numRef>
          </c:val>
        </c:ser>
        <c:ser>
          <c:idx val="1"/>
          <c:order val="1"/>
          <c:tx>
            <c:strRef>
              <c:f>'slow-long'!$A$371</c:f>
              <c:strCache>
                <c:ptCount val="1"/>
                <c:pt idx="0">
                  <c:v>too-early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'slow-long'!$B$371:$M$371</c:f>
              <c:numCache>
                <c:formatCode>General</c:formatCode>
                <c:ptCount val="12"/>
                <c:pt idx="0">
                  <c:v>0.404166666666667</c:v>
                </c:pt>
                <c:pt idx="1">
                  <c:v>0.0964912280701754</c:v>
                </c:pt>
                <c:pt idx="2">
                  <c:v>0.0541666666666667</c:v>
                </c:pt>
                <c:pt idx="3">
                  <c:v>0.0375</c:v>
                </c:pt>
                <c:pt idx="4">
                  <c:v>0.0375</c:v>
                </c:pt>
                <c:pt idx="5">
                  <c:v>0.025</c:v>
                </c:pt>
                <c:pt idx="6">
                  <c:v>0.025</c:v>
                </c:pt>
                <c:pt idx="7">
                  <c:v>0.0291666666666667</c:v>
                </c:pt>
                <c:pt idx="8">
                  <c:v>0.0125</c:v>
                </c:pt>
                <c:pt idx="9">
                  <c:v>0.0125</c:v>
                </c:pt>
                <c:pt idx="10">
                  <c:v>0.025</c:v>
                </c:pt>
                <c:pt idx="11">
                  <c:v>0.0125</c:v>
                </c:pt>
              </c:numCache>
            </c:numRef>
          </c:val>
        </c:ser>
        <c:ser>
          <c:idx val="2"/>
          <c:order val="2"/>
          <c:tx>
            <c:strRef>
              <c:f>'slow-long'!$A$372</c:f>
              <c:strCache>
                <c:ptCount val="1"/>
                <c:pt idx="0">
                  <c:v>too-late</c:v>
                </c:pt>
              </c:strCache>
            </c:strRef>
          </c:tx>
          <c:spPr>
            <a:solidFill>
              <a:srgbClr val="0000FF"/>
            </a:solidFill>
          </c:spPr>
          <c:val>
            <c:numRef>
              <c:f>'slow-long'!$B$372:$M$372</c:f>
              <c:numCache>
                <c:formatCode>General</c:formatCode>
                <c:ptCount val="12"/>
                <c:pt idx="0">
                  <c:v>0.166666666666667</c:v>
                </c:pt>
                <c:pt idx="1">
                  <c:v>0.258771929824561</c:v>
                </c:pt>
                <c:pt idx="2">
                  <c:v>0.329166666666667</c:v>
                </c:pt>
                <c:pt idx="3">
                  <c:v>0.2125</c:v>
                </c:pt>
                <c:pt idx="4">
                  <c:v>0.279166666666667</c:v>
                </c:pt>
                <c:pt idx="5">
                  <c:v>0.225</c:v>
                </c:pt>
                <c:pt idx="6">
                  <c:v>0.2</c:v>
                </c:pt>
                <c:pt idx="7">
                  <c:v>0.1375</c:v>
                </c:pt>
                <c:pt idx="8">
                  <c:v>0.2</c:v>
                </c:pt>
                <c:pt idx="9">
                  <c:v>0.15</c:v>
                </c:pt>
                <c:pt idx="10">
                  <c:v>0.175</c:v>
                </c:pt>
                <c:pt idx="11">
                  <c:v>0.125</c:v>
                </c:pt>
              </c:numCache>
            </c:numRef>
          </c:val>
        </c:ser>
        <c:axId val="562504344"/>
        <c:axId val="562496168"/>
      </c:areaChart>
      <c:catAx>
        <c:axId val="562504344"/>
        <c:scaling>
          <c:orientation val="minMax"/>
        </c:scaling>
        <c:axPos val="b"/>
        <c:tickLblPos val="nextTo"/>
        <c:crossAx val="562496168"/>
        <c:crosses val="autoZero"/>
        <c:auto val="1"/>
        <c:lblAlgn val="ctr"/>
        <c:lblOffset val="100"/>
      </c:catAx>
      <c:valAx>
        <c:axId val="562496168"/>
        <c:scaling>
          <c:orientation val="minMax"/>
        </c:scaling>
        <c:axPos val="l"/>
        <c:majorGridlines/>
        <c:numFmt formatCode="0%" sourceLinked="1"/>
        <c:tickLblPos val="nextTo"/>
        <c:crossAx val="562504344"/>
        <c:crosses val="autoZero"/>
        <c:crossBetween val="midCat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200837936302738"/>
          <c:y val="0.0423076923076923"/>
          <c:w val="0.74544247267599"/>
          <c:h val="0.77163214690918"/>
        </c:manualLayout>
      </c:layout>
      <c:areaChart>
        <c:grouping val="percentStacked"/>
        <c:ser>
          <c:idx val="0"/>
          <c:order val="0"/>
          <c:tx>
            <c:strRef>
              <c:f>'interm-only'!$A$344</c:f>
              <c:strCache>
                <c:ptCount val="1"/>
                <c:pt idx="0">
                  <c:v>correct</c:v>
                </c:pt>
              </c:strCache>
            </c:strRef>
          </c:tx>
          <c:spPr>
            <a:solidFill>
              <a:srgbClr val="008000"/>
            </a:solidFill>
          </c:spPr>
          <c:val>
            <c:numRef>
              <c:f>'interm-only'!$B$344:$M$344</c:f>
              <c:numCache>
                <c:formatCode>General</c:formatCode>
                <c:ptCount val="12"/>
                <c:pt idx="0">
                  <c:v>0.670535714285714</c:v>
                </c:pt>
                <c:pt idx="1">
                  <c:v>0.802678571428572</c:v>
                </c:pt>
                <c:pt idx="2">
                  <c:v>0.855357142857143</c:v>
                </c:pt>
                <c:pt idx="3">
                  <c:v>0.875</c:v>
                </c:pt>
                <c:pt idx="4">
                  <c:v>0.90625</c:v>
                </c:pt>
                <c:pt idx="5">
                  <c:v>0.875</c:v>
                </c:pt>
                <c:pt idx="6">
                  <c:v>0.883928571428571</c:v>
                </c:pt>
                <c:pt idx="7">
                  <c:v>0.89375</c:v>
                </c:pt>
                <c:pt idx="8">
                  <c:v>0.803571428571428</c:v>
                </c:pt>
                <c:pt idx="9">
                  <c:v>0.91875</c:v>
                </c:pt>
                <c:pt idx="10">
                  <c:v>0.909821428571428</c:v>
                </c:pt>
                <c:pt idx="11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'interm-only'!$A$345</c:f>
              <c:strCache>
                <c:ptCount val="1"/>
                <c:pt idx="0">
                  <c:v>too-early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'interm-only'!$B$345:$M$345</c:f>
              <c:numCache>
                <c:formatCode>General</c:formatCode>
                <c:ptCount val="12"/>
                <c:pt idx="0">
                  <c:v>0.190178571428571</c:v>
                </c:pt>
                <c:pt idx="1">
                  <c:v>0.0839285714285714</c:v>
                </c:pt>
                <c:pt idx="2">
                  <c:v>0.0696428571428571</c:v>
                </c:pt>
                <c:pt idx="3">
                  <c:v>0.03125</c:v>
                </c:pt>
                <c:pt idx="4">
                  <c:v>0.01875</c:v>
                </c:pt>
                <c:pt idx="5">
                  <c:v>0.0375</c:v>
                </c:pt>
                <c:pt idx="6">
                  <c:v>0.0125</c:v>
                </c:pt>
                <c:pt idx="7">
                  <c:v>0.01875</c:v>
                </c:pt>
                <c:pt idx="8">
                  <c:v>0.0375</c:v>
                </c:pt>
                <c:pt idx="9">
                  <c:v>0.0125</c:v>
                </c:pt>
                <c:pt idx="10">
                  <c:v>0.0125</c:v>
                </c:pt>
                <c:pt idx="11">
                  <c:v>0.00625</c:v>
                </c:pt>
              </c:numCache>
            </c:numRef>
          </c:val>
        </c:ser>
        <c:ser>
          <c:idx val="2"/>
          <c:order val="2"/>
          <c:tx>
            <c:strRef>
              <c:f>'interm-only'!$A$346</c:f>
              <c:strCache>
                <c:ptCount val="1"/>
                <c:pt idx="0">
                  <c:v>too-late</c:v>
                </c:pt>
              </c:strCache>
            </c:strRef>
          </c:tx>
          <c:spPr>
            <a:solidFill>
              <a:srgbClr val="0000FF"/>
            </a:solidFill>
          </c:spPr>
          <c:val>
            <c:numRef>
              <c:f>'interm-only'!$B$346:$M$346</c:f>
              <c:numCache>
                <c:formatCode>General</c:formatCode>
                <c:ptCount val="12"/>
                <c:pt idx="0">
                  <c:v>0.139285714285714</c:v>
                </c:pt>
                <c:pt idx="1">
                  <c:v>0.113392857142857</c:v>
                </c:pt>
                <c:pt idx="2">
                  <c:v>0.075</c:v>
                </c:pt>
                <c:pt idx="3">
                  <c:v>0.09375</c:v>
                </c:pt>
                <c:pt idx="4">
                  <c:v>0.075</c:v>
                </c:pt>
                <c:pt idx="5">
                  <c:v>0.0875</c:v>
                </c:pt>
                <c:pt idx="6">
                  <c:v>0.103571428571429</c:v>
                </c:pt>
                <c:pt idx="7">
                  <c:v>0.0875</c:v>
                </c:pt>
                <c:pt idx="8">
                  <c:v>0.158928571428571</c:v>
                </c:pt>
                <c:pt idx="9">
                  <c:v>0.06875</c:v>
                </c:pt>
                <c:pt idx="10">
                  <c:v>0.0776785714285714</c:v>
                </c:pt>
                <c:pt idx="11">
                  <c:v>0.04375</c:v>
                </c:pt>
              </c:numCache>
            </c:numRef>
          </c:val>
        </c:ser>
        <c:axId val="562829064"/>
        <c:axId val="513454184"/>
      </c:areaChart>
      <c:catAx>
        <c:axId val="562829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</a:t>
                </a:r>
                <a:r>
                  <a:rPr lang="en-US" dirty="0" smtClean="0"/>
                  <a:t>locks</a:t>
                </a:r>
                <a:endParaRPr lang="en-US" dirty="0"/>
              </a:p>
            </c:rich>
          </c:tx>
          <c:layout/>
        </c:title>
        <c:tickLblPos val="nextTo"/>
        <c:crossAx val="513454184"/>
        <c:crosses val="autoZero"/>
        <c:auto val="1"/>
        <c:lblAlgn val="ctr"/>
        <c:lblOffset val="100"/>
      </c:catAx>
      <c:valAx>
        <c:axId val="5134541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Performance</a:t>
                </a:r>
              </a:p>
            </c:rich>
          </c:tx>
          <c:layout/>
        </c:title>
        <c:numFmt formatCode="0%" sourceLinked="1"/>
        <c:tickLblPos val="nextTo"/>
        <c:crossAx val="56282906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643508285344929"/>
          <c:y val="0.61734486239391"/>
          <c:w val="0.277638798334921"/>
          <c:h val="0.174314480330926"/>
        </c:manualLayout>
      </c:layout>
      <c:spPr>
        <a:solidFill>
          <a:schemeClr val="bg1"/>
        </a:solidFill>
      </c:spPr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76563365359147"/>
          <c:y val="0.0424710424710425"/>
          <c:w val="0.785635820751764"/>
          <c:h val="0.77124049315662"/>
        </c:manualLayout>
      </c:layout>
      <c:lineChart>
        <c:grouping val="standard"/>
        <c:ser>
          <c:idx val="0"/>
          <c:order val="0"/>
          <c:spPr>
            <a:ln w="571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errBars>
            <c:errDir val="y"/>
            <c:errBarType val="both"/>
            <c:errValType val="cust"/>
            <c:plus>
              <c:numRef>
                <c:f>'interm-only'!$B$268:$M$268</c:f>
                <c:numCache>
                  <c:formatCode>General</c:formatCode>
                  <c:ptCount val="12"/>
                  <c:pt idx="0">
                    <c:v>37.7697513589399</c:v>
                  </c:pt>
                  <c:pt idx="1">
                    <c:v>54.50383855158204</c:v>
                  </c:pt>
                  <c:pt idx="2">
                    <c:v>41.85445171933104</c:v>
                  </c:pt>
                  <c:pt idx="3">
                    <c:v>33.81101392784542</c:v>
                  </c:pt>
                  <c:pt idx="4">
                    <c:v>25.11900213169534</c:v>
                  </c:pt>
                  <c:pt idx="5">
                    <c:v>35.74182138689397</c:v>
                  </c:pt>
                  <c:pt idx="6">
                    <c:v>32.33141268642994</c:v>
                  </c:pt>
                  <c:pt idx="7">
                    <c:v>34.56265525329188</c:v>
                  </c:pt>
                  <c:pt idx="8">
                    <c:v>42.67283869817423</c:v>
                  </c:pt>
                  <c:pt idx="9">
                    <c:v>25.8905043492883</c:v>
                  </c:pt>
                  <c:pt idx="10">
                    <c:v>29.38926305463829</c:v>
                  </c:pt>
                  <c:pt idx="11">
                    <c:v>28.15190071372872</c:v>
                  </c:pt>
                </c:numCache>
              </c:numRef>
            </c:plus>
            <c:minus>
              <c:numRef>
                <c:f>'interm-only'!$B$268:$M$268</c:f>
                <c:numCache>
                  <c:formatCode>General</c:formatCode>
                  <c:ptCount val="12"/>
                  <c:pt idx="0">
                    <c:v>37.7697513589399</c:v>
                  </c:pt>
                  <c:pt idx="1">
                    <c:v>54.50383855158204</c:v>
                  </c:pt>
                  <c:pt idx="2">
                    <c:v>41.85445171933104</c:v>
                  </c:pt>
                  <c:pt idx="3">
                    <c:v>33.81101392784542</c:v>
                  </c:pt>
                  <c:pt idx="4">
                    <c:v>25.11900213169534</c:v>
                  </c:pt>
                  <c:pt idx="5">
                    <c:v>35.74182138689397</c:v>
                  </c:pt>
                  <c:pt idx="6">
                    <c:v>32.33141268642994</c:v>
                  </c:pt>
                  <c:pt idx="7">
                    <c:v>34.56265525329188</c:v>
                  </c:pt>
                  <c:pt idx="8">
                    <c:v>42.67283869817423</c:v>
                  </c:pt>
                  <c:pt idx="9">
                    <c:v>25.8905043492883</c:v>
                  </c:pt>
                  <c:pt idx="10">
                    <c:v>29.38926305463829</c:v>
                  </c:pt>
                  <c:pt idx="11">
                    <c:v>28.15190071372872</c:v>
                  </c:pt>
                </c:numCache>
              </c:numRef>
            </c:minus>
          </c:errBars>
          <c:val>
            <c:numRef>
              <c:f>'interm-only'!$B$267:$M$267</c:f>
              <c:numCache>
                <c:formatCode>General</c:formatCode>
                <c:ptCount val="12"/>
                <c:pt idx="0">
                  <c:v>325.3419642857143</c:v>
                </c:pt>
                <c:pt idx="1">
                  <c:v>337.9651785714285</c:v>
                </c:pt>
                <c:pt idx="2">
                  <c:v>336.0633928571426</c:v>
                </c:pt>
                <c:pt idx="3">
                  <c:v>337.45625</c:v>
                </c:pt>
                <c:pt idx="4">
                  <c:v>342.85625</c:v>
                </c:pt>
                <c:pt idx="5">
                  <c:v>344.6875</c:v>
                </c:pt>
                <c:pt idx="6">
                  <c:v>350.8452380952381</c:v>
                </c:pt>
                <c:pt idx="7">
                  <c:v>346.4875</c:v>
                </c:pt>
                <c:pt idx="8">
                  <c:v>358.6116071428572</c:v>
                </c:pt>
                <c:pt idx="9">
                  <c:v>341.30625</c:v>
                </c:pt>
                <c:pt idx="10">
                  <c:v>335.9625</c:v>
                </c:pt>
                <c:pt idx="11">
                  <c:v>333.2348214285714</c:v>
                </c:pt>
              </c:numCache>
            </c:numRef>
          </c:val>
        </c:ser>
        <c:marker val="1"/>
        <c:axId val="562905256"/>
        <c:axId val="562813544"/>
      </c:lineChart>
      <c:catAx>
        <c:axId val="562905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</a:t>
                </a:r>
                <a:r>
                  <a:rPr lang="en-US" dirty="0" smtClean="0"/>
                  <a:t>locks</a:t>
                </a:r>
                <a:endParaRPr lang="en-US" dirty="0"/>
              </a:p>
            </c:rich>
          </c:tx>
          <c:layout/>
        </c:title>
        <c:tickLblPos val="nextTo"/>
        <c:crossAx val="562813544"/>
        <c:crosses val="autoZero"/>
        <c:auto val="1"/>
        <c:lblAlgn val="ctr"/>
        <c:lblOffset val="100"/>
      </c:catAx>
      <c:valAx>
        <c:axId val="562813544"/>
        <c:scaling>
          <c:orientation val="minMax"/>
          <c:max val="450.0"/>
          <c:min val="0.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Interval (ms)</a:t>
                </a:r>
              </a:p>
            </c:rich>
          </c:tx>
          <c:layout/>
        </c:title>
        <c:numFmt formatCode="General" sourceLinked="1"/>
        <c:tickLblPos val="nextTo"/>
        <c:crossAx val="56290525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fit!$N$22</c:f>
              <c:strCache>
                <c:ptCount val="1"/>
                <c:pt idx="0">
                  <c:v>Interm-Tap-Only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BFBFB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FF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BFBFBF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FFFFFF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rgbClr val="BFBFBF"/>
              </a:solidFill>
              <a:ln>
                <a:solidFill>
                  <a:schemeClr val="tx1"/>
                </a:solidFill>
              </a:ln>
            </c:spPr>
          </c:dPt>
          <c:cat>
            <c:multiLvlStrRef>
              <c:f>fit!$O$20:$T$21</c:f>
              <c:multiLvlStrCache>
                <c:ptCount val="6"/>
                <c:lvl>
                  <c:pt idx="0">
                    <c:v>Model</c:v>
                  </c:pt>
                  <c:pt idx="1">
                    <c:v>Human</c:v>
                  </c:pt>
                  <c:pt idx="2">
                    <c:v>Model</c:v>
                  </c:pt>
                  <c:pt idx="3">
                    <c:v>Human</c:v>
                  </c:pt>
                  <c:pt idx="4">
                    <c:v>Model</c:v>
                  </c:pt>
                  <c:pt idx="5">
                    <c:v>Human</c:v>
                  </c:pt>
                </c:lvl>
                <c:lvl>
                  <c:pt idx="0">
                    <c:v>Correct</c:v>
                  </c:pt>
                  <c:pt idx="2">
                    <c:v>Too-early</c:v>
                  </c:pt>
                  <c:pt idx="4">
                    <c:v>Too-late</c:v>
                  </c:pt>
                </c:lvl>
              </c:multiLvlStrCache>
            </c:multiLvlStrRef>
          </c:cat>
          <c:val>
            <c:numRef>
              <c:f>fit!$O$22:$T$22</c:f>
              <c:numCache>
                <c:formatCode>0%</c:formatCode>
                <c:ptCount val="6"/>
                <c:pt idx="0">
                  <c:v>0.8671875</c:v>
                </c:pt>
                <c:pt idx="1">
                  <c:v>0.892633928571429</c:v>
                </c:pt>
                <c:pt idx="2">
                  <c:v>0.02390625</c:v>
                </c:pt>
                <c:pt idx="3">
                  <c:v>0.01953125</c:v>
                </c:pt>
                <c:pt idx="4">
                  <c:v>0.10890625</c:v>
                </c:pt>
                <c:pt idx="5">
                  <c:v>0.0878348214285714</c:v>
                </c:pt>
              </c:numCache>
            </c:numRef>
          </c:val>
        </c:ser>
        <c:axId val="562955880"/>
        <c:axId val="562988312"/>
      </c:barChart>
      <c:catAx>
        <c:axId val="562955880"/>
        <c:scaling>
          <c:orientation val="minMax"/>
        </c:scaling>
        <c:axPos val="b"/>
        <c:tickLblPos val="nextTo"/>
        <c:crossAx val="562988312"/>
        <c:crosses val="autoZero"/>
        <c:auto val="1"/>
        <c:lblAlgn val="ctr"/>
        <c:lblOffset val="100"/>
      </c:catAx>
      <c:valAx>
        <c:axId val="562988312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562955880"/>
        <c:crosses val="autoZero"/>
        <c:crossBetween val="between"/>
        <c:majorUnit val="0.2"/>
      </c:valAx>
      <c:spPr>
        <a:ln w="3175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</c:spPr>
    </c:plotArea>
    <c:plotVisOnly val="1"/>
  </c:chart>
  <c:spPr>
    <a:ln>
      <a:solidFill>
        <a:srgbClr val="FFFFFF"/>
      </a:solidFill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fit!$N$25</c:f>
              <c:strCache>
                <c:ptCount val="1"/>
                <c:pt idx="0">
                  <c:v>Fast-Short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000000"/>
              </a:solidFill>
            </a:ln>
          </c:spPr>
          <c:dPt>
            <c:idx val="1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spPr>
              <a:solidFill>
                <a:srgbClr val="BFBFBF"/>
              </a:solidFill>
              <a:ln>
                <a:solidFill>
                  <a:srgbClr val="000000"/>
                </a:solidFill>
              </a:ln>
            </c:spPr>
          </c:dPt>
          <c:dPt>
            <c:idx val="5"/>
            <c:spPr>
              <a:solidFill>
                <a:srgbClr val="BFBFBF"/>
              </a:solidFill>
              <a:ln>
                <a:solidFill>
                  <a:srgbClr val="000000"/>
                </a:solidFill>
              </a:ln>
            </c:spPr>
          </c:dPt>
          <c:cat>
            <c:multiLvlStrRef>
              <c:f>fit!$O$23:$T$24</c:f>
              <c:multiLvlStrCache>
                <c:ptCount val="6"/>
                <c:lvl>
                  <c:pt idx="0">
                    <c:v>Model</c:v>
                  </c:pt>
                  <c:pt idx="1">
                    <c:v>Human</c:v>
                  </c:pt>
                  <c:pt idx="2">
                    <c:v>Model</c:v>
                  </c:pt>
                  <c:pt idx="3">
                    <c:v>Human</c:v>
                  </c:pt>
                  <c:pt idx="4">
                    <c:v>Model</c:v>
                  </c:pt>
                  <c:pt idx="5">
                    <c:v>Human</c:v>
                  </c:pt>
                </c:lvl>
                <c:lvl>
                  <c:pt idx="0">
                    <c:v>Correct</c:v>
                  </c:pt>
                  <c:pt idx="2">
                    <c:v>Too-early</c:v>
                  </c:pt>
                  <c:pt idx="4">
                    <c:v>Too-late</c:v>
                  </c:pt>
                </c:lvl>
              </c:multiLvlStrCache>
            </c:multiLvlStrRef>
          </c:cat>
          <c:val>
            <c:numRef>
              <c:f>fit!$O$25:$T$25</c:f>
              <c:numCache>
                <c:formatCode>0%</c:formatCode>
                <c:ptCount val="6"/>
                <c:pt idx="0">
                  <c:v>0.830625</c:v>
                </c:pt>
                <c:pt idx="1">
                  <c:v>0.7953125</c:v>
                </c:pt>
                <c:pt idx="2">
                  <c:v>0.155625</c:v>
                </c:pt>
                <c:pt idx="3">
                  <c:v>0.191666666666667</c:v>
                </c:pt>
                <c:pt idx="4">
                  <c:v>0.01375</c:v>
                </c:pt>
                <c:pt idx="5">
                  <c:v>0.0130208333333333</c:v>
                </c:pt>
              </c:numCache>
            </c:numRef>
          </c:val>
        </c:ser>
        <c:axId val="513299416"/>
        <c:axId val="563045480"/>
      </c:barChart>
      <c:catAx>
        <c:axId val="513299416"/>
        <c:scaling>
          <c:orientation val="minMax"/>
        </c:scaling>
        <c:axPos val="b"/>
        <c:tickLblPos val="nextTo"/>
        <c:crossAx val="563045480"/>
        <c:crosses val="autoZero"/>
        <c:auto val="1"/>
        <c:lblAlgn val="ctr"/>
        <c:lblOffset val="100"/>
      </c:catAx>
      <c:valAx>
        <c:axId val="563045480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513299416"/>
        <c:crosses val="autoZero"/>
        <c:crossBetween val="between"/>
        <c:majorUnit val="0.2"/>
      </c:valAx>
      <c:spPr>
        <a:ln>
          <a:solidFill>
            <a:srgbClr val="7F7F7F"/>
          </a:solidFill>
        </a:ln>
      </c:spPr>
    </c:plotArea>
    <c:plotVisOnly val="1"/>
  </c:chart>
  <c:spPr>
    <a:ln>
      <a:solidFill>
        <a:srgbClr val="FFFFFF"/>
      </a:solidFill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  <c:txPr>
        <a:bodyPr/>
        <a:lstStyle/>
        <a:p>
          <a:pPr>
            <a:defRPr>
              <a:latin typeface="Arial"/>
              <a:cs typeface="Arial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fit!$N$28</c:f>
              <c:strCache>
                <c:ptCount val="1"/>
                <c:pt idx="0">
                  <c:v>Fast-Long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000000"/>
              </a:solidFill>
            </a:ln>
          </c:spPr>
          <c:dPt>
            <c:idx val="1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spPr>
              <a:solidFill>
                <a:srgbClr val="BFBFBF"/>
              </a:solidFill>
              <a:ln>
                <a:solidFill>
                  <a:srgbClr val="000000"/>
                </a:solidFill>
              </a:ln>
            </c:spPr>
          </c:dPt>
          <c:dPt>
            <c:idx val="5"/>
            <c:spPr>
              <a:solidFill>
                <a:srgbClr val="BFBFBF"/>
              </a:solidFill>
              <a:ln>
                <a:solidFill>
                  <a:srgbClr val="000000"/>
                </a:solidFill>
              </a:ln>
            </c:spPr>
          </c:dPt>
          <c:cat>
            <c:multiLvlStrRef>
              <c:f>fit!$O$26:$T$27</c:f>
              <c:multiLvlStrCache>
                <c:ptCount val="6"/>
                <c:lvl>
                  <c:pt idx="0">
                    <c:v>Model</c:v>
                  </c:pt>
                  <c:pt idx="1">
                    <c:v>Human</c:v>
                  </c:pt>
                  <c:pt idx="2">
                    <c:v>Model</c:v>
                  </c:pt>
                  <c:pt idx="3">
                    <c:v>Human</c:v>
                  </c:pt>
                  <c:pt idx="4">
                    <c:v>Model</c:v>
                  </c:pt>
                  <c:pt idx="5">
                    <c:v>Human</c:v>
                  </c:pt>
                </c:lvl>
                <c:lvl>
                  <c:pt idx="0">
                    <c:v>Correct</c:v>
                  </c:pt>
                  <c:pt idx="2">
                    <c:v>Too-early</c:v>
                  </c:pt>
                  <c:pt idx="4">
                    <c:v>Too-late</c:v>
                  </c:pt>
                </c:lvl>
              </c:multiLvlStrCache>
            </c:multiLvlStrRef>
          </c:cat>
          <c:val>
            <c:numRef>
              <c:f>fit!$O$28:$T$28</c:f>
              <c:numCache>
                <c:formatCode>0%</c:formatCode>
                <c:ptCount val="6"/>
                <c:pt idx="0">
                  <c:v>0.9059375</c:v>
                </c:pt>
                <c:pt idx="1">
                  <c:v>0.902083333333333</c:v>
                </c:pt>
                <c:pt idx="2">
                  <c:v>0.064375</c:v>
                </c:pt>
                <c:pt idx="3">
                  <c:v>0.06875</c:v>
                </c:pt>
                <c:pt idx="4">
                  <c:v>0.0296875</c:v>
                </c:pt>
                <c:pt idx="5">
                  <c:v>0.0291666666666667</c:v>
                </c:pt>
              </c:numCache>
            </c:numRef>
          </c:val>
        </c:ser>
        <c:axId val="562737336"/>
        <c:axId val="562726040"/>
      </c:barChart>
      <c:catAx>
        <c:axId val="562737336"/>
        <c:scaling>
          <c:orientation val="minMax"/>
        </c:scaling>
        <c:axPos val="b"/>
        <c:tickLblPos val="nextTo"/>
        <c:crossAx val="562726040"/>
        <c:crosses val="autoZero"/>
        <c:auto val="1"/>
        <c:lblAlgn val="ctr"/>
        <c:lblOffset val="100"/>
      </c:catAx>
      <c:valAx>
        <c:axId val="562726040"/>
        <c:scaling>
          <c:orientation val="minMax"/>
        </c:scaling>
        <c:axPos val="l"/>
        <c:numFmt formatCode="0%" sourceLinked="1"/>
        <c:tickLblPos val="nextTo"/>
        <c:crossAx val="562737336"/>
        <c:crosses val="autoZero"/>
        <c:crossBetween val="between"/>
        <c:majorUnit val="0.2"/>
      </c:valAx>
      <c:spPr>
        <a:ln>
          <a:solidFill>
            <a:srgbClr val="7F7F7F"/>
          </a:solidFill>
        </a:ln>
      </c:spPr>
    </c:plotArea>
    <c:plotVisOnly val="1"/>
  </c:chart>
  <c:spPr>
    <a:ln>
      <a:solidFill>
        <a:srgbClr val="FFFFFF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B4E43-621D-1B44-9EF0-C914EC0A114F}" type="datetimeFigureOut">
              <a:rPr lang="en-US" smtClean="0"/>
              <a:pPr/>
              <a:t>7/28/12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0B76E-86E6-BD4D-89BB-F241A1885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0B76E-86E6-BD4D-89BB-F241A18854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0B76E-86E6-BD4D-89BB-F241A188540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attend to a target interval in the training trial and reproduce the same interval in the test trial</a:t>
            </a:r>
          </a:p>
          <a:p>
            <a:r>
              <a:rPr lang="en-US" dirty="0" smtClean="0"/>
              <a:t>Reproduction of intervals of 8, 12, and 21s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0B76E-86E6-BD4D-89BB-F241A18854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0B76E-86E6-BD4D-89BB-F241A18854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9625D-36AC-4C36-B745-881AE472A74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0B76E-86E6-BD4D-89BB-F241A18854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grand</a:t>
            </a:r>
            <a:r>
              <a:rPr lang="en-US" baseline="0" smtClean="0"/>
              <a:t> mean: 348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0B76E-86E6-BD4D-89BB-F241A188540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center of the architecture is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procedural memory (the production system),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 in the middle of the diagram. The production system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all the other modules in the system through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buffers, each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which can hold only a single item of information. For example,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temporal buffer holds the current value of the accumulator, the visual buffer holds the currently attended visual stimulus, and the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retrieval buffer holds the last element retrieved from declarative memory. The basic cycle of the central production system consists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contents of all the buffers being matched against the rules stored in procedural memory. A single rule is then chosen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basis of its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utility, and this rule carries out its set of actions, which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communicates to the other modules through their respective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buffers.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0B76E-86E6-BD4D-89BB-F241A188540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0B76E-86E6-BD4D-89BB-F241A188540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0B76E-86E6-BD4D-89BB-F241A188540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0B5B-EF0D-1B4E-8DF2-01E04BC29D23}" type="datetimeFigureOut">
              <a:rPr lang="en-US" smtClean="0"/>
              <a:pPr/>
              <a:t>7/28/12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3337-2FA3-C24D-A91C-2CF0EA72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0B5B-EF0D-1B4E-8DF2-01E04BC29D23}" type="datetimeFigureOut">
              <a:rPr lang="en-US" smtClean="0"/>
              <a:pPr/>
              <a:t>7/28/12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3337-2FA3-C24D-A91C-2CF0EA72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0B5B-EF0D-1B4E-8DF2-01E04BC29D23}" type="datetimeFigureOut">
              <a:rPr lang="en-US" smtClean="0"/>
              <a:pPr/>
              <a:t>7/28/12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3337-2FA3-C24D-A91C-2CF0EA72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0B5B-EF0D-1B4E-8DF2-01E04BC29D23}" type="datetimeFigureOut">
              <a:rPr lang="en-US" smtClean="0"/>
              <a:pPr/>
              <a:t>7/28/12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3337-2FA3-C24D-A91C-2CF0EA72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0B5B-EF0D-1B4E-8DF2-01E04BC29D23}" type="datetimeFigureOut">
              <a:rPr lang="en-US" smtClean="0"/>
              <a:pPr/>
              <a:t>7/28/12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0B5B-EF0D-1B4E-8DF2-01E04BC29D23}" type="datetimeFigureOut">
              <a:rPr lang="en-US" smtClean="0"/>
              <a:pPr/>
              <a:t>7/28/12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3337-2FA3-C24D-A91C-2CF0EA72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0B5B-EF0D-1B4E-8DF2-01E04BC29D23}" type="datetimeFigureOut">
              <a:rPr lang="en-US" smtClean="0"/>
              <a:pPr/>
              <a:t>7/28/12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3337-2FA3-C24D-A91C-2CF0EA72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0B5B-EF0D-1B4E-8DF2-01E04BC29D23}" type="datetimeFigureOut">
              <a:rPr lang="en-US" smtClean="0"/>
              <a:pPr/>
              <a:t>7/28/12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3337-2FA3-C24D-A91C-2CF0EA72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0B5B-EF0D-1B4E-8DF2-01E04BC29D23}" type="datetimeFigureOut">
              <a:rPr lang="en-US" smtClean="0"/>
              <a:pPr/>
              <a:t>7/28/12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3337-2FA3-C24D-A91C-2CF0EA72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0B5B-EF0D-1B4E-8DF2-01E04BC29D23}" type="datetimeFigureOut">
              <a:rPr lang="en-US" smtClean="0"/>
              <a:pPr/>
              <a:t>7/28/12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3337-2FA3-C24D-A91C-2CF0EA72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0B5B-EF0D-1B4E-8DF2-01E04BC29D23}" type="datetimeFigureOut">
              <a:rPr lang="en-US" smtClean="0"/>
              <a:pPr/>
              <a:t>7/28/12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3337-2FA3-C24D-A91C-2CF0EA72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0B5B-EF0D-1B4E-8DF2-01E04BC29D23}" type="datetimeFigureOut">
              <a:rPr lang="en-US" smtClean="0"/>
              <a:pPr/>
              <a:t>7/28/12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A3337-2FA3-C24D-A91C-2CF0EA72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5" Type="http://schemas.openxmlformats.org/officeDocument/2006/relationships/chart" Target="../charts/chart10.xml"/><Relationship Id="rId6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Millisecond Time Interval Estimation in a Dynamic Task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Jungaa</a:t>
            </a:r>
            <a:r>
              <a:rPr lang="en-US" dirty="0" smtClean="0">
                <a:solidFill>
                  <a:schemeClr val="tx1"/>
                </a:solidFill>
              </a:rPr>
              <a:t> Moon &amp; John Anderson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Carnegie Mellon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4"/>
          <p:cNvSpPr txBox="1">
            <a:spLocks/>
          </p:cNvSpPr>
          <p:nvPr/>
        </p:nvSpPr>
        <p:spPr>
          <a:xfrm>
            <a:off x="237798" y="495300"/>
            <a:ext cx="8842702" cy="5332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Contamination Hypothesis</a:t>
            </a:r>
          </a:p>
          <a:p>
            <a:pPr marL="971550" lvl="1" indent="-514350">
              <a:spcBef>
                <a:spcPct val="20000"/>
              </a:spcBef>
            </a:pPr>
            <a:endParaRPr lang="en-US" sz="1200" dirty="0" smtClean="0"/>
          </a:p>
          <a:p>
            <a:pPr marL="971550" lvl="1" indent="-514350">
              <a:spcBef>
                <a:spcPct val="20000"/>
              </a:spcBef>
            </a:pPr>
            <a:r>
              <a:rPr lang="en-US" sz="2400" dirty="0" smtClean="0"/>
              <a:t>- Representations of different time intervals are not independent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sz="2400" dirty="0" smtClean="0"/>
              <a:t>	- </a:t>
            </a:r>
            <a:r>
              <a:rPr lang="en-US" sz="2000" dirty="0" err="1" smtClean="0"/>
              <a:t>Taatgen</a:t>
            </a:r>
            <a:r>
              <a:rPr lang="en-US" sz="2000" dirty="0" smtClean="0"/>
              <a:t> &amp; van Rijn, 2011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sz="2000" dirty="0" smtClean="0"/>
              <a:t>- </a:t>
            </a:r>
            <a:r>
              <a:rPr lang="en-US" sz="2400" dirty="0" smtClean="0"/>
              <a:t>The fortress task requires estimating a short (&lt;250 ms) interval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9898" y="3194378"/>
            <a:ext cx="4385002" cy="3181022"/>
            <a:chOff x="529898" y="4057978"/>
            <a:chExt cx="4385002" cy="2746663"/>
          </a:xfrm>
        </p:grpSpPr>
        <p:pic>
          <p:nvPicPr>
            <p:cNvPr id="19" name="Picture 18" descr="Screen shot 2011-10-16 at 4.25.31 PM.png"/>
            <p:cNvPicPr>
              <a:picLocks noChangeAspect="1"/>
            </p:cNvPicPr>
            <p:nvPr/>
          </p:nvPicPr>
          <p:blipFill>
            <a:blip r:embed="rId2"/>
            <a:srcRect t="7143"/>
            <a:stretch>
              <a:fillRect/>
            </a:stretch>
          </p:blipFill>
          <p:spPr>
            <a:xfrm>
              <a:off x="529898" y="4057978"/>
              <a:ext cx="4385002" cy="274666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540933" y="4159576"/>
              <a:ext cx="254000" cy="3377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30"/>
          <p:cNvGrpSpPr/>
          <p:nvPr/>
        </p:nvGrpSpPr>
        <p:grpSpPr>
          <a:xfrm>
            <a:off x="5111918" y="3232478"/>
            <a:ext cx="2967487" cy="2746663"/>
            <a:chOff x="838200" y="304799"/>
            <a:chExt cx="3810000" cy="4483179"/>
          </a:xfrm>
        </p:grpSpPr>
        <p:sp>
          <p:nvSpPr>
            <p:cNvPr id="22" name="Hexagon 21"/>
            <p:cNvSpPr/>
            <p:nvPr/>
          </p:nvSpPr>
          <p:spPr>
            <a:xfrm>
              <a:off x="1383102" y="980258"/>
              <a:ext cx="2731698" cy="2776780"/>
            </a:xfrm>
            <a:prstGeom prst="hexagon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" name="Hexagon 27"/>
            <p:cNvSpPr/>
            <p:nvPr/>
          </p:nvSpPr>
          <p:spPr>
            <a:xfrm>
              <a:off x="2133600" y="1655638"/>
              <a:ext cx="1260784" cy="138839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grpSp>
          <p:nvGrpSpPr>
            <p:cNvPr id="35" name="Group 20"/>
            <p:cNvGrpSpPr/>
            <p:nvPr/>
          </p:nvGrpSpPr>
          <p:grpSpPr>
            <a:xfrm rot="13322334">
              <a:off x="1793117" y="1352368"/>
              <a:ext cx="444222" cy="544000"/>
              <a:chOff x="-240008" y="3366311"/>
              <a:chExt cx="304851" cy="534194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-355088" y="3633011"/>
                <a:ext cx="534194" cy="794"/>
              </a:xfrm>
              <a:prstGeom prst="line">
                <a:avLst/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47" name="Straight Connector 13"/>
              <p:cNvCxnSpPr/>
              <p:nvPr/>
            </p:nvCxnSpPr>
            <p:spPr>
              <a:xfrm rot="16200000" flipV="1">
                <a:off x="-240008" y="3518688"/>
                <a:ext cx="152400" cy="152400"/>
              </a:xfrm>
              <a:prstGeom prst="line">
                <a:avLst/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-87557" y="3518665"/>
                <a:ext cx="152400" cy="152400"/>
              </a:xfrm>
              <a:prstGeom prst="line">
                <a:avLst/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</p:grpSp>
        <p:sp>
          <p:nvSpPr>
            <p:cNvPr id="36" name="Rectangle 35"/>
            <p:cNvSpPr/>
            <p:nvPr/>
          </p:nvSpPr>
          <p:spPr>
            <a:xfrm>
              <a:off x="2472906" y="2802323"/>
              <a:ext cx="575094" cy="5166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38200" y="304799"/>
              <a:ext cx="3810000" cy="39285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/>
            <a:srcRect l="6250" t="67467" r="6250" b="24865"/>
            <a:stretch>
              <a:fillRect/>
            </a:stretch>
          </p:blipFill>
          <p:spPr bwMode="auto">
            <a:xfrm>
              <a:off x="838200" y="4165309"/>
              <a:ext cx="3810000" cy="6226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9" name="Diamond 38"/>
            <p:cNvSpPr/>
            <p:nvPr/>
          </p:nvSpPr>
          <p:spPr>
            <a:xfrm>
              <a:off x="3768962" y="771450"/>
              <a:ext cx="520324" cy="603647"/>
            </a:xfrm>
            <a:prstGeom prst="diamond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grpSp>
          <p:nvGrpSpPr>
            <p:cNvPr id="40" name="Group 31"/>
            <p:cNvGrpSpPr/>
            <p:nvPr/>
          </p:nvGrpSpPr>
          <p:grpSpPr>
            <a:xfrm rot="2650428">
              <a:off x="2385312" y="1965511"/>
              <a:ext cx="568504" cy="492806"/>
              <a:chOff x="6438659" y="3160390"/>
              <a:chExt cx="838187" cy="457198"/>
            </a:xfrm>
          </p:grpSpPr>
          <p:sp>
            <p:nvSpPr>
              <p:cNvPr id="44" name="Left Bracket 43"/>
              <p:cNvSpPr/>
              <p:nvPr/>
            </p:nvSpPr>
            <p:spPr>
              <a:xfrm>
                <a:off x="6819362" y="3160390"/>
                <a:ext cx="457194" cy="457198"/>
              </a:xfrm>
              <a:prstGeom prst="leftBracket">
                <a:avLst/>
              </a:prstGeom>
              <a:ln w="5715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6438659" y="3389179"/>
                <a:ext cx="838187" cy="1588"/>
              </a:xfrm>
              <a:prstGeom prst="line">
                <a:avLst/>
              </a:prstGeom>
              <a:ln w="5715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3739540" y="1341748"/>
              <a:ext cx="908660" cy="60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Mine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79607" y="2526050"/>
              <a:ext cx="1377445" cy="60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Fortress</a:t>
              </a:r>
              <a:endParaRPr lang="en-US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276" y="1384301"/>
            <a:ext cx="86487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Contamination Hypothesis</a:t>
            </a:r>
          </a:p>
          <a:p>
            <a:pPr lvl="1"/>
            <a:r>
              <a:rPr lang="en-US" sz="2400" dirty="0" smtClean="0"/>
              <a:t>Tap speed: Fast-tap (&lt;250 ms) vs. Slow-tap (400-650 ms) 					alternated with intermediate-tap (250-400 ms)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Distance Hypothesis</a:t>
            </a:r>
          </a:p>
          <a:p>
            <a:pPr lvl="2" indent="-457200"/>
            <a:r>
              <a:rPr lang="en-US" sz="2400" dirty="0" smtClean="0"/>
              <a:t>Distance : Short (1.8 </a:t>
            </a:r>
            <a:r>
              <a:rPr lang="en-US" sz="2400" dirty="0" err="1" smtClean="0"/>
              <a:t>s</a:t>
            </a:r>
            <a:r>
              <a:rPr lang="en-US" sz="2400" dirty="0" smtClean="0"/>
              <a:t>) vs. Long (3.7 </a:t>
            </a:r>
            <a:r>
              <a:rPr lang="en-US" sz="2400" dirty="0" err="1" smtClean="0"/>
              <a:t>s</a:t>
            </a:r>
            <a:r>
              <a:rPr lang="en-US" sz="24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Within-participants design</a:t>
            </a:r>
          </a:p>
          <a:p>
            <a:pPr lvl="2"/>
            <a:endParaRPr lang="en-US" sz="2400" dirty="0" smtClean="0"/>
          </a:p>
          <a:p>
            <a:pPr lvl="2">
              <a:buFontTx/>
              <a:buChar char="-"/>
            </a:pPr>
            <a:endParaRPr lang="en-US" sz="2400" dirty="0" smtClean="0"/>
          </a:p>
          <a:p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4025899"/>
          <a:ext cx="4978400" cy="2019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3675"/>
                <a:gridCol w="956282"/>
                <a:gridCol w="1625100"/>
                <a:gridCol w="1543343"/>
              </a:tblGrid>
              <a:tr h="345655">
                <a:tc rowSpan="2" grid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Distance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5633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Short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Long</a:t>
                      </a:r>
                      <a:endParaRPr lang="en-US" sz="2000" dirty="0"/>
                    </a:p>
                  </a:txBody>
                  <a:tcPr anchor="ctr"/>
                </a:tc>
              </a:tr>
              <a:tr h="5787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Tap </a:t>
                      </a:r>
                    </a:p>
                    <a:p>
                      <a:pPr algn="ctr"/>
                      <a:r>
                        <a:rPr lang="en-US" sz="2000" dirty="0" smtClean="0"/>
                        <a:t>speed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Fast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Fast-Short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Fast-Long</a:t>
                      </a:r>
                      <a:endParaRPr lang="en-US" sz="2400" dirty="0"/>
                    </a:p>
                  </a:txBody>
                  <a:tcPr anchor="ctr"/>
                </a:tc>
              </a:tr>
              <a:tr h="6284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Slow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Slow-Short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Slow-Long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le 25"/>
          <p:cNvSpPr txBox="1">
            <a:spLocks/>
          </p:cNvSpPr>
          <p:nvPr/>
        </p:nvSpPr>
        <p:spPr>
          <a:xfrm>
            <a:off x="914400" y="3635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598" y="4857256"/>
            <a:ext cx="1600200" cy="55010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" y="998754"/>
            <a:ext cx="8813800" cy="255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Three game types</a:t>
            </a:r>
          </a:p>
          <a:p>
            <a:pPr marL="914400" lvl="1" indent="-457200"/>
            <a:r>
              <a:rPr lang="en-US" sz="2400" b="1" dirty="0" smtClean="0"/>
              <a:t>Fast-tap game: </a:t>
            </a:r>
            <a:r>
              <a:rPr lang="en-US" sz="2400" dirty="0" smtClean="0"/>
              <a:t>alternate between </a:t>
            </a:r>
            <a:r>
              <a:rPr lang="en-US" sz="2400" u="sng" dirty="0" smtClean="0"/>
              <a:t>fast-tap</a:t>
            </a:r>
            <a:r>
              <a:rPr lang="en-US" sz="2400" dirty="0" smtClean="0"/>
              <a:t> and </a:t>
            </a:r>
            <a:r>
              <a:rPr lang="en-US" sz="2400" u="sng" dirty="0" smtClean="0"/>
              <a:t>intermediate-tap</a:t>
            </a:r>
          </a:p>
          <a:p>
            <a:pPr marL="914400" lvl="1" indent="-457200"/>
            <a:r>
              <a:rPr lang="en-US" sz="2400" b="1" dirty="0" smtClean="0"/>
              <a:t>Slow-tap game</a:t>
            </a:r>
            <a:r>
              <a:rPr lang="en-US" sz="2400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alternate between </a:t>
            </a:r>
            <a:r>
              <a:rPr lang="en-US" sz="2400" u="sng" dirty="0" smtClean="0"/>
              <a:t>slow-tap</a:t>
            </a:r>
            <a:r>
              <a:rPr lang="en-US" sz="2400" dirty="0" smtClean="0"/>
              <a:t> and </a:t>
            </a:r>
            <a:r>
              <a:rPr lang="en-US" sz="2400" u="sng" dirty="0" smtClean="0"/>
              <a:t>intermediate-tap</a:t>
            </a:r>
          </a:p>
          <a:p>
            <a:pPr lvl="1"/>
            <a:r>
              <a:rPr lang="en-US" sz="2400" b="1" dirty="0" smtClean="0"/>
              <a:t>Intermediate-tap-only game</a:t>
            </a:r>
            <a:r>
              <a:rPr lang="en-US" sz="2400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intermediate-tap without mine task</a:t>
            </a:r>
          </a:p>
          <a:p>
            <a:pPr marL="177800" lvl="1" indent="-177800">
              <a:buFont typeface="Arial"/>
              <a:buChar char="•"/>
            </a:pPr>
            <a:r>
              <a:rPr lang="en-US" sz="2400" dirty="0" smtClean="0"/>
              <a:t>20 participants</a:t>
            </a:r>
          </a:p>
          <a:p>
            <a:pPr marL="177800" lvl="1" indent="-177800">
              <a:buFont typeface="Arial"/>
              <a:buChar char="•"/>
            </a:pPr>
            <a:r>
              <a:rPr lang="en-US" sz="2400" dirty="0" smtClean="0"/>
              <a:t>12 blocks (3 games/block) </a:t>
            </a:r>
          </a:p>
          <a:p>
            <a:pPr lvl="1"/>
            <a:endParaRPr lang="en-US" sz="800" dirty="0" smtClean="0"/>
          </a:p>
        </p:txBody>
      </p:sp>
      <p:sp>
        <p:nvSpPr>
          <p:cNvPr id="3" name="Title 25"/>
          <p:cNvSpPr txBox="1">
            <a:spLocks/>
          </p:cNvSpPr>
          <p:nvPr/>
        </p:nvSpPr>
        <p:spPr>
          <a:xfrm>
            <a:off x="914400" y="1857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rcRect l="25513" t="-4758" r="49430"/>
          <a:stretch>
            <a:fillRect/>
          </a:stretch>
        </p:blipFill>
        <p:spPr>
          <a:xfrm>
            <a:off x="2695040" y="3863237"/>
            <a:ext cx="1862668" cy="24397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rcRect l="50114" r="24829"/>
          <a:stretch>
            <a:fillRect/>
          </a:stretch>
        </p:blipFill>
        <p:spPr>
          <a:xfrm>
            <a:off x="4557708" y="3977970"/>
            <a:ext cx="1862667" cy="232898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rcRect l="74487"/>
          <a:stretch>
            <a:fillRect/>
          </a:stretch>
        </p:blipFill>
        <p:spPr>
          <a:xfrm>
            <a:off x="6369579" y="3990989"/>
            <a:ext cx="1896534" cy="232898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781571" y="3926737"/>
            <a:ext cx="2895600" cy="2376294"/>
            <a:chOff x="914400" y="63500"/>
            <a:chExt cx="2895600" cy="237629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/>
            <a:srcRect t="13812" r="74259"/>
            <a:stretch>
              <a:fillRect/>
            </a:stretch>
          </p:blipFill>
          <p:spPr>
            <a:xfrm>
              <a:off x="914400" y="432510"/>
              <a:ext cx="1913469" cy="200728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77900" y="63500"/>
              <a:ext cx="2832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Fast-tap game</a:t>
              </a:r>
              <a:endParaRPr lang="en-US" sz="20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65716" y="3881732"/>
            <a:ext cx="7434072" cy="2404188"/>
            <a:chOff x="903816" y="2319632"/>
            <a:chExt cx="7434072" cy="2404188"/>
          </a:xfrm>
          <a:solidFill>
            <a:schemeClr val="bg1"/>
          </a:solidFill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rcRect t="10937"/>
            <a:stretch>
              <a:fillRect/>
            </a:stretch>
          </p:blipFill>
          <p:spPr>
            <a:xfrm>
              <a:off x="903816" y="2719742"/>
              <a:ext cx="7434072" cy="2004078"/>
            </a:xfrm>
            <a:prstGeom prst="rect">
              <a:avLst/>
            </a:prstGeom>
            <a:grpFill/>
          </p:spPr>
        </p:pic>
        <p:sp>
          <p:nvSpPr>
            <p:cNvPr id="61" name="TextBox 60"/>
            <p:cNvSpPr txBox="1"/>
            <p:nvPr/>
          </p:nvSpPr>
          <p:spPr>
            <a:xfrm>
              <a:off x="952500" y="2319632"/>
              <a:ext cx="28321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Slow-tap game</a:t>
              </a:r>
              <a:endParaRPr lang="en-US" sz="2000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09796" y="3375820"/>
            <a:ext cx="7518217" cy="2948200"/>
            <a:chOff x="781571" y="4240320"/>
            <a:chExt cx="7518217" cy="2948200"/>
          </a:xfrm>
          <a:solidFill>
            <a:srgbClr val="FFFFFF"/>
          </a:solidFill>
        </p:grpSpPr>
        <p:sp>
          <p:nvSpPr>
            <p:cNvPr id="65" name="Rectangle 64"/>
            <p:cNvSpPr/>
            <p:nvPr/>
          </p:nvSpPr>
          <p:spPr>
            <a:xfrm>
              <a:off x="781571" y="4240320"/>
              <a:ext cx="7518217" cy="2948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840316" y="4417800"/>
              <a:ext cx="7434072" cy="2757701"/>
              <a:chOff x="903816" y="5614741"/>
              <a:chExt cx="7434072" cy="1985795"/>
            </a:xfrm>
            <a:grpFill/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4"/>
              <a:srcRect t="13125"/>
              <a:stretch>
                <a:fillRect/>
              </a:stretch>
            </p:blipFill>
            <p:spPr>
              <a:xfrm>
                <a:off x="903816" y="6014852"/>
                <a:ext cx="7434072" cy="1585684"/>
              </a:xfrm>
              <a:prstGeom prst="rect">
                <a:avLst/>
              </a:prstGeom>
              <a:grpFill/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1041399" y="5614741"/>
                <a:ext cx="3649137" cy="28811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Intermediate-tap-only game</a:t>
                </a:r>
                <a:endParaRPr lang="en-US" sz="20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98500" y="1447800"/>
            <a:ext cx="7734300" cy="5185315"/>
            <a:chOff x="0" y="0"/>
            <a:chExt cx="7378700" cy="5883856"/>
          </a:xfrm>
        </p:grpSpPr>
        <p:graphicFrame>
          <p:nvGraphicFramePr>
            <p:cNvPr id="5" name="Chart 4"/>
            <p:cNvGraphicFramePr/>
            <p:nvPr/>
          </p:nvGraphicFramePr>
          <p:xfrm>
            <a:off x="0" y="0"/>
            <a:ext cx="3657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/>
            <p:cNvGraphicFramePr/>
            <p:nvPr/>
          </p:nvGraphicFramePr>
          <p:xfrm>
            <a:off x="3721100" y="12700"/>
            <a:ext cx="3657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/>
            <p:cNvGraphicFramePr/>
            <p:nvPr/>
          </p:nvGraphicFramePr>
          <p:xfrm>
            <a:off x="0" y="3140656"/>
            <a:ext cx="3657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Chart 7"/>
            <p:cNvGraphicFramePr/>
            <p:nvPr/>
          </p:nvGraphicFramePr>
          <p:xfrm>
            <a:off x="3721100" y="3140654"/>
            <a:ext cx="3657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1152229" y="1037372"/>
            <a:ext cx="168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Fast-Short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69205" y="1057654"/>
            <a:ext cx="1615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Fast-Long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2229" y="3781513"/>
            <a:ext cx="183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Slow-Short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5888" y="3819684"/>
            <a:ext cx="186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Slow-Long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6326" y="1260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 Fast-tap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low-tap games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Screen shot 2012-07-24 at 10.02.59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288" y="2643861"/>
            <a:ext cx="1168400" cy="723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35200" y="6477000"/>
            <a:ext cx="845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Blocks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61765" y="6472823"/>
            <a:ext cx="845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Blocks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Intermediate-tap-only games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7400" y="1417638"/>
            <a:ext cx="835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Participants performed well (mean accuracy: 86%)</a:t>
            </a:r>
          </a:p>
          <a:p>
            <a:r>
              <a:rPr lang="en-US" sz="2400" dirty="0" smtClean="0"/>
              <a:t>2. The too-early bias was absent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0500" y="2404532"/>
            <a:ext cx="8496300" cy="4135968"/>
            <a:chOff x="190500" y="2404532"/>
            <a:chExt cx="8496300" cy="4135968"/>
          </a:xfrm>
        </p:grpSpPr>
        <p:grpSp>
          <p:nvGrpSpPr>
            <p:cNvPr id="13" name="Group 12"/>
            <p:cNvGrpSpPr/>
            <p:nvPr/>
          </p:nvGrpSpPr>
          <p:grpSpPr>
            <a:xfrm>
              <a:off x="190500" y="2404532"/>
              <a:ext cx="8496300" cy="4135968"/>
              <a:chOff x="-596900" y="0"/>
              <a:chExt cx="8496300" cy="4096389"/>
            </a:xfrm>
          </p:grpSpPr>
          <p:graphicFrame>
            <p:nvGraphicFramePr>
              <p:cNvPr id="14" name="Chart 13"/>
              <p:cNvGraphicFramePr/>
              <p:nvPr/>
            </p:nvGraphicFramePr>
            <p:xfrm>
              <a:off x="-596900" y="12699"/>
              <a:ext cx="4254500" cy="408369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6" name="Chart 15"/>
              <p:cNvGraphicFramePr/>
              <p:nvPr/>
            </p:nvGraphicFramePr>
            <p:xfrm>
              <a:off x="3746500" y="0"/>
              <a:ext cx="4152900" cy="409638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cxnSp>
          <p:nvCxnSpPr>
            <p:cNvPr id="10" name="Straight Connector 9"/>
            <p:cNvCxnSpPr/>
            <p:nvPr/>
          </p:nvCxnSpPr>
          <p:spPr>
            <a:xfrm flipV="1">
              <a:off x="5274734" y="2882900"/>
              <a:ext cx="3221566" cy="38100"/>
            </a:xfrm>
            <a:prstGeom prst="line">
              <a:avLst/>
            </a:prstGeom>
            <a:ln w="12700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274734" y="3949700"/>
              <a:ext cx="3221566" cy="38100"/>
            </a:xfrm>
            <a:prstGeom prst="line">
              <a:avLst/>
            </a:prstGeom>
            <a:ln w="12700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estimation in ACT-R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56261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Taatgen</a:t>
            </a:r>
            <a:r>
              <a:rPr lang="en-US" dirty="0" smtClean="0"/>
              <a:t>, Van Rijn, &amp; Anderson (2007)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9100" y="1417638"/>
            <a:ext cx="8394700" cy="4115832"/>
            <a:chOff x="457200" y="1314319"/>
            <a:chExt cx="8394700" cy="5040999"/>
          </a:xfrm>
        </p:grpSpPr>
        <p:pic>
          <p:nvPicPr>
            <p:cNvPr id="7" name="Content Placeholder 4" descr="Screen shot 2012-05-08 at 1.55.31 PM.png"/>
            <p:cNvPicPr>
              <a:picLocks noChangeAspect="1"/>
            </p:cNvPicPr>
            <p:nvPr/>
          </p:nvPicPr>
          <p:blipFill>
            <a:blip r:embed="rId3"/>
            <a:srcRect l="-144" t="31643" r="54984" b="41639"/>
            <a:stretch>
              <a:fillRect/>
            </a:stretch>
          </p:blipFill>
          <p:spPr>
            <a:xfrm>
              <a:off x="965204" y="4748991"/>
              <a:ext cx="6754982" cy="160632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57200" y="1314319"/>
              <a:ext cx="8394700" cy="343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Temporal module </a:t>
              </a:r>
              <a:endParaRPr lang="en-US" sz="3200" dirty="0" smtClean="0"/>
            </a:p>
            <a:p>
              <a:r>
                <a:rPr lang="en-US" sz="2400" dirty="0" smtClean="0"/>
                <a:t>	- </a:t>
              </a:r>
              <a:r>
                <a:rPr lang="en-US" sz="2400" dirty="0" err="1" smtClean="0"/>
                <a:t>Taatgen</a:t>
              </a:r>
              <a:r>
                <a:rPr lang="en-US" sz="2400" dirty="0" smtClean="0"/>
                <a:t>, Van Rijn, &amp; Anderson (2007)</a:t>
              </a:r>
            </a:p>
            <a:p>
              <a:pPr lvl="1">
                <a:buFontTx/>
                <a:buChar char="-"/>
              </a:pPr>
              <a:r>
                <a:rPr lang="en-US" sz="2400" dirty="0" smtClean="0"/>
                <a:t> Based on internal clock model (</a:t>
              </a:r>
              <a:r>
                <a:rPr lang="en-US" sz="2400" dirty="0" err="1" smtClean="0"/>
                <a:t>Matell</a:t>
              </a:r>
              <a:r>
                <a:rPr lang="en-US" sz="2400" dirty="0" smtClean="0"/>
                <a:t> &amp; </a:t>
              </a:r>
              <a:r>
                <a:rPr lang="en-US" sz="2400" dirty="0" err="1" smtClean="0"/>
                <a:t>Meck</a:t>
              </a:r>
              <a:r>
                <a:rPr lang="en-US" sz="2400" dirty="0" smtClean="0"/>
                <a:t>, 2000)</a:t>
              </a:r>
            </a:p>
            <a:p>
              <a:pPr lvl="1">
                <a:buFontTx/>
                <a:buChar char="-"/>
              </a:pPr>
              <a:r>
                <a:rPr lang="en-US" sz="2400" dirty="0" smtClean="0"/>
                <a:t> A pacemaker keeps incrementing pulses as time progresses</a:t>
              </a:r>
            </a:p>
            <a:p>
              <a:pPr lvl="1">
                <a:buFontTx/>
                <a:buChar char="-"/>
              </a:pPr>
              <a:r>
                <a:rPr lang="en-US" sz="2400" dirty="0" smtClean="0"/>
                <a:t> The current pulse value is compared with a criterion to determine whether a target interval has elapsed</a:t>
              </a:r>
            </a:p>
            <a:p>
              <a:pPr lvl="1">
                <a:buFontTx/>
                <a:buChar char="-"/>
              </a:pPr>
              <a:endParaRPr lang="en-US" sz="24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8132" y="384230"/>
            <a:ext cx="68918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ACT-R model of the IFF tapping task</a:t>
            </a:r>
            <a:endParaRPr lang="en-US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3993412" y="3612924"/>
            <a:ext cx="265176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Blend pulse value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93415" y="4206424"/>
            <a:ext cx="265176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Issue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first IFF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tap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89566" y="5967187"/>
            <a:ext cx="265176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Evaluate </a:t>
            </a:r>
            <a:r>
              <a:rPr lang="en-US" sz="2000" smtClean="0">
                <a:solidFill>
                  <a:schemeClr val="tx1"/>
                </a:solidFill>
                <a:latin typeface="Calibri"/>
                <a:cs typeface="Calibri"/>
              </a:rPr>
              <a:t>the outcome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91429" y="4786085"/>
            <a:ext cx="2651760" cy="4572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Issue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second IFF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tap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93413" y="1834923"/>
            <a:ext cx="2651760" cy="4572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Start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tracking mine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993413" y="3016679"/>
            <a:ext cx="2651760" cy="4572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Determine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friend/foe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93412" y="5370287"/>
            <a:ext cx="2651760" cy="4572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Fire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 missile</a:t>
            </a:r>
          </a:p>
        </p:txBody>
      </p:sp>
      <p:sp>
        <p:nvSpPr>
          <p:cNvPr id="22" name="Freeform 21"/>
          <p:cNvSpPr/>
          <p:nvPr/>
        </p:nvSpPr>
        <p:spPr>
          <a:xfrm>
            <a:off x="3991429" y="1255487"/>
            <a:ext cx="2651760" cy="457200"/>
          </a:xfrm>
          <a:custGeom>
            <a:avLst/>
            <a:gdLst>
              <a:gd name="connsiteX0" fmla="*/ 0 w 3009688"/>
              <a:gd name="connsiteY0" fmla="*/ 76202 h 457200"/>
              <a:gd name="connsiteX1" fmla="*/ 76202 w 3009688"/>
              <a:gd name="connsiteY1" fmla="*/ 0 h 457200"/>
              <a:gd name="connsiteX2" fmla="*/ 2933486 w 3009688"/>
              <a:gd name="connsiteY2" fmla="*/ 0 h 457200"/>
              <a:gd name="connsiteX3" fmla="*/ 3009688 w 3009688"/>
              <a:gd name="connsiteY3" fmla="*/ 76202 h 457200"/>
              <a:gd name="connsiteX4" fmla="*/ 3009688 w 3009688"/>
              <a:gd name="connsiteY4" fmla="*/ 380998 h 457200"/>
              <a:gd name="connsiteX5" fmla="*/ 2933486 w 3009688"/>
              <a:gd name="connsiteY5" fmla="*/ 457200 h 457200"/>
              <a:gd name="connsiteX6" fmla="*/ 76202 w 3009688"/>
              <a:gd name="connsiteY6" fmla="*/ 457200 h 457200"/>
              <a:gd name="connsiteX7" fmla="*/ 0 w 3009688"/>
              <a:gd name="connsiteY7" fmla="*/ 380998 h 457200"/>
              <a:gd name="connsiteX8" fmla="*/ 0 w 3009688"/>
              <a:gd name="connsiteY8" fmla="*/ 76202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9688" h="457200">
                <a:moveTo>
                  <a:pt x="0" y="76202"/>
                </a:moveTo>
                <a:cubicBezTo>
                  <a:pt x="0" y="34117"/>
                  <a:pt x="34117" y="0"/>
                  <a:pt x="76202" y="0"/>
                </a:cubicBezTo>
                <a:lnTo>
                  <a:pt x="2933486" y="0"/>
                </a:lnTo>
                <a:cubicBezTo>
                  <a:pt x="2975571" y="0"/>
                  <a:pt x="3009688" y="34117"/>
                  <a:pt x="3009688" y="76202"/>
                </a:cubicBezTo>
                <a:lnTo>
                  <a:pt x="3009688" y="380998"/>
                </a:lnTo>
                <a:cubicBezTo>
                  <a:pt x="3009688" y="423083"/>
                  <a:pt x="2975571" y="457200"/>
                  <a:pt x="2933486" y="457200"/>
                </a:cubicBezTo>
                <a:lnTo>
                  <a:pt x="76202" y="457200"/>
                </a:lnTo>
                <a:cubicBezTo>
                  <a:pt x="34117" y="457200"/>
                  <a:pt x="0" y="423083"/>
                  <a:pt x="0" y="380998"/>
                </a:cubicBezTo>
                <a:lnTo>
                  <a:pt x="0" y="762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Attend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mine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993415" y="2419779"/>
            <a:ext cx="265176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Retrieve letter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25" name="Straight Arrow Connector 24"/>
          <p:cNvCxnSpPr>
            <a:stCxn id="16" idx="1"/>
          </p:cNvCxnSpPr>
          <p:nvPr/>
        </p:nvCxnSpPr>
        <p:spPr>
          <a:xfrm rot="10800000" flipV="1">
            <a:off x="3448535" y="4435024"/>
            <a:ext cx="544881" cy="1346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451504" y="4989284"/>
            <a:ext cx="541912" cy="1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598797" y="3751909"/>
            <a:ext cx="2011680" cy="1618377"/>
            <a:chOff x="728131" y="3524025"/>
            <a:chExt cx="2272618" cy="1757362"/>
          </a:xfrm>
        </p:grpSpPr>
        <p:sp>
          <p:nvSpPr>
            <p:cNvPr id="27" name="Rounded Rectangle 26"/>
            <p:cNvSpPr/>
            <p:nvPr/>
          </p:nvSpPr>
          <p:spPr>
            <a:xfrm>
              <a:off x="939560" y="4671785"/>
              <a:ext cx="1907978" cy="457200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cs typeface="Calibri"/>
                </a:rPr>
                <a:t>Accumulator</a:t>
              </a:r>
              <a:endParaRPr lang="en-US" sz="200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9560" y="4120216"/>
              <a:ext cx="1905000" cy="454508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Start Signal</a:t>
              </a:r>
              <a:endParaRPr lang="en-US" sz="20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8947" y="3577343"/>
              <a:ext cx="2181802" cy="434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/>
                  <a:cs typeface="Calibri"/>
                </a:rPr>
                <a:t>Temporal Buffer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28131" y="3524025"/>
              <a:ext cx="2272617" cy="1757362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Curved Connector 44"/>
          <p:cNvCxnSpPr/>
          <p:nvPr/>
        </p:nvCxnSpPr>
        <p:spPr>
          <a:xfrm rot="10800000" flipV="1">
            <a:off x="1797526" y="4474469"/>
            <a:ext cx="1588" cy="552915"/>
          </a:xfrm>
          <a:prstGeom prst="curvedConnector3">
            <a:avLst>
              <a:gd name="adj1" fmla="val 22392947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327626" y="5319487"/>
            <a:ext cx="357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Accumulated pulse value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&gt;= Blended pulse value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1256" y="127000"/>
            <a:ext cx="8845944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Contamination effect: Blending Mechanism </a:t>
            </a:r>
            <a:endParaRPr lang="en-US" sz="3600" dirty="0"/>
          </a:p>
        </p:txBody>
      </p:sp>
      <p:sp>
        <p:nvSpPr>
          <p:cNvPr id="28" name="Rectangle 27"/>
          <p:cNvSpPr/>
          <p:nvPr/>
        </p:nvSpPr>
        <p:spPr>
          <a:xfrm>
            <a:off x="104972" y="1072894"/>
            <a:ext cx="9801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dirty="0" smtClean="0"/>
              <a:t>- </a:t>
            </a:r>
            <a:r>
              <a:rPr lang="en-US" sz="2200" dirty="0" err="1" smtClean="0"/>
              <a:t>Lebiere</a:t>
            </a:r>
            <a:r>
              <a:rPr lang="en-US" sz="2200" dirty="0" smtClean="0"/>
              <a:t>, Gonzalez, &amp; Martin, 2007 </a:t>
            </a:r>
          </a:p>
          <a:p>
            <a:pPr lvl="1"/>
            <a:r>
              <a:rPr lang="en-US" sz="2200" dirty="0" smtClean="0"/>
              <a:t>- Produces a weighted aggregation of all candidate chunks in memory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588286" y="2773780"/>
          <a:ext cx="5313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8420"/>
                <a:gridCol w="1328420"/>
                <a:gridCol w="1328420"/>
                <a:gridCol w="13284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Interval-1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Fast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Correct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588287" y="2336900"/>
          <a:ext cx="5318152" cy="374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9538"/>
                <a:gridCol w="1329538"/>
                <a:gridCol w="1329538"/>
                <a:gridCol w="1329538"/>
              </a:tblGrid>
              <a:tr h="3749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Chunk</a:t>
                      </a:r>
                      <a:r>
                        <a:rPr lang="en-US" sz="1600" baseline="0" dirty="0" smtClean="0"/>
                        <a:t> Name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Tap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Outcome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Pulse Value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588287" y="3203040"/>
          <a:ext cx="531815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9538"/>
                <a:gridCol w="1329538"/>
                <a:gridCol w="1329538"/>
                <a:gridCol w="13295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Interval-2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Intermediate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Too-early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17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575587" y="4038601"/>
          <a:ext cx="531815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9538"/>
                <a:gridCol w="1329538"/>
                <a:gridCol w="1329538"/>
                <a:gridCol w="13295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Interval-7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Intermediate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Too-early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17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1575587" y="4470401"/>
          <a:ext cx="531815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9538"/>
                <a:gridCol w="1329538"/>
                <a:gridCol w="1329538"/>
                <a:gridCol w="13295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Interval-8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Fast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Correct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13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1570416" y="4914901"/>
          <a:ext cx="531815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9538"/>
                <a:gridCol w="1329538"/>
                <a:gridCol w="1329538"/>
                <a:gridCol w="13295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Interval-9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Intermediate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Correct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18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575587" y="5356861"/>
          <a:ext cx="531815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9538"/>
                <a:gridCol w="1329538"/>
                <a:gridCol w="1329538"/>
                <a:gridCol w="13295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Interval-10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Fast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Too-late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14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 rot="5400000">
            <a:off x="3696487" y="4003041"/>
            <a:ext cx="104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...</a:t>
            </a:r>
            <a:endParaRPr lang="en-US" sz="1600" b="1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1577945" y="6136641"/>
          <a:ext cx="532180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452"/>
                <a:gridCol w="1330452"/>
                <a:gridCol w="1330452"/>
                <a:gridCol w="13304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Interval-11</a:t>
                      </a:r>
                      <a:endParaRPr lang="en-US" sz="1600" b="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Intermediate</a:t>
                      </a:r>
                      <a:endParaRPr lang="en-US" sz="1600" b="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Correct</a:t>
                      </a:r>
                      <a:endParaRPr lang="en-US" sz="1600" b="0" dirty="0"/>
                    </a:p>
                  </a:txBody>
                  <a:tcPr>
                    <a:lnL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Down Arrow 13"/>
          <p:cNvSpPr/>
          <p:nvPr/>
        </p:nvSpPr>
        <p:spPr>
          <a:xfrm>
            <a:off x="6020586" y="5826802"/>
            <a:ext cx="469900" cy="2438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" name="Group 36"/>
          <p:cNvGrpSpPr/>
          <p:nvPr/>
        </p:nvGrpSpPr>
        <p:grpSpPr>
          <a:xfrm>
            <a:off x="5588787" y="2294736"/>
            <a:ext cx="2361413" cy="4149245"/>
            <a:chOff x="5092700" y="2358235"/>
            <a:chExt cx="2361413" cy="4149245"/>
          </a:xfrm>
        </p:grpSpPr>
        <p:grpSp>
          <p:nvGrpSpPr>
            <p:cNvPr id="3" name="Group 28"/>
            <p:cNvGrpSpPr/>
            <p:nvPr/>
          </p:nvGrpSpPr>
          <p:grpSpPr>
            <a:xfrm>
              <a:off x="6204791" y="2358235"/>
              <a:ext cx="1249322" cy="3394865"/>
              <a:chOff x="6459578" y="2400399"/>
              <a:chExt cx="1249322" cy="33948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461152" y="2400399"/>
                <a:ext cx="1247748" cy="3749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</a:rPr>
                  <a:t>Weight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461152" y="2837279"/>
                <a:ext cx="1247748" cy="3749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</a:rPr>
                  <a:t>X .009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459578" y="4529836"/>
                <a:ext cx="1247748" cy="3749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</a:rPr>
                  <a:t>X .053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459578" y="3266539"/>
                <a:ext cx="1247748" cy="3749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</a:rPr>
                  <a:t>X .012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461152" y="4098036"/>
                <a:ext cx="1247748" cy="3749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</a:rPr>
                  <a:t>X .098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461152" y="4978400"/>
                <a:ext cx="1247748" cy="3749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</a:rPr>
                  <a:t>X .305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461152" y="5420360"/>
                <a:ext cx="1247748" cy="3749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</a:rPr>
                  <a:t>X .103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" name="Group 34"/>
            <p:cNvGrpSpPr/>
            <p:nvPr/>
          </p:nvGrpSpPr>
          <p:grpSpPr>
            <a:xfrm>
              <a:off x="5092700" y="2400399"/>
              <a:ext cx="2359839" cy="4107081"/>
              <a:chOff x="5092700" y="2400399"/>
              <a:chExt cx="2359839" cy="410708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092700" y="2400399"/>
                <a:ext cx="2359839" cy="3390801"/>
              </a:xfrm>
              <a:prstGeom prst="rect">
                <a:avLst/>
              </a:prstGeom>
              <a:noFill/>
              <a:ln w="571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Bent Arrow 33"/>
              <p:cNvSpPr/>
              <p:nvPr/>
            </p:nvSpPr>
            <p:spPr>
              <a:xfrm rot="10800000">
                <a:off x="6410352" y="5801401"/>
                <a:ext cx="559950" cy="706079"/>
              </a:xfrm>
              <a:prstGeom prst="bent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5906286" y="6136641"/>
            <a:ext cx="243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15.66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Blended pulse value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" name="Group 57"/>
          <p:cNvGrpSpPr/>
          <p:nvPr/>
        </p:nvGrpSpPr>
        <p:grpSpPr>
          <a:xfrm>
            <a:off x="691757" y="2774573"/>
            <a:ext cx="1074328" cy="3310558"/>
            <a:chOff x="195670" y="2838072"/>
            <a:chExt cx="1074328" cy="3310558"/>
          </a:xfrm>
        </p:grpSpPr>
        <p:cxnSp>
          <p:nvCxnSpPr>
            <p:cNvPr id="56" name="Straight Arrow Connector 55"/>
            <p:cNvCxnSpPr/>
            <p:nvPr/>
          </p:nvCxnSpPr>
          <p:spPr>
            <a:xfrm rot="5400000">
              <a:off x="-873712" y="4345991"/>
              <a:ext cx="3017425" cy="1588"/>
            </a:xfrm>
            <a:prstGeom prst="straightConnector1">
              <a:avLst/>
            </a:prstGeom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95670" y="5779298"/>
              <a:ext cx="1074328" cy="369332"/>
            </a:xfrm>
            <a:prstGeom prst="rect">
              <a:avLst/>
            </a:prstGeom>
            <a:noFill/>
            <a:ln w="76200" cap="flat" cmpd="sng" algn="ctr">
              <a:noFill/>
              <a:prstDash val="solid"/>
              <a:round/>
              <a:headEnd type="none" w="med" len="med"/>
              <a:tailEnd w="med" len="med"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</a:rPr>
                <a:t>Recency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570416" y="2773780"/>
            <a:ext cx="6318618" cy="3560363"/>
            <a:chOff x="1570416" y="2773780"/>
            <a:chExt cx="6318618" cy="3560363"/>
          </a:xfrm>
        </p:grpSpPr>
        <p:grpSp>
          <p:nvGrpSpPr>
            <p:cNvPr id="65" name="Group 64"/>
            <p:cNvGrpSpPr/>
            <p:nvPr/>
          </p:nvGrpSpPr>
          <p:grpSpPr>
            <a:xfrm>
              <a:off x="6888568" y="2922984"/>
              <a:ext cx="1000466" cy="3411159"/>
              <a:chOff x="6465923" y="3351911"/>
              <a:chExt cx="1000466" cy="3411159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6483794" y="3375725"/>
                <a:ext cx="982595" cy="1588"/>
              </a:xfrm>
              <a:prstGeom prst="line">
                <a:avLst/>
              </a:prstGeom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483794" y="5081588"/>
                <a:ext cx="982595" cy="1588"/>
              </a:xfrm>
              <a:prstGeom prst="line">
                <a:avLst/>
              </a:prstGeom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465923" y="5957889"/>
                <a:ext cx="982595" cy="1588"/>
              </a:xfrm>
              <a:prstGeom prst="line">
                <a:avLst/>
              </a:prstGeom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5744528" y="5057490"/>
                <a:ext cx="3411159" cy="1"/>
              </a:xfrm>
              <a:prstGeom prst="line">
                <a:avLst/>
              </a:prstGeom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rot="10800000">
                <a:off x="6465924" y="6748782"/>
                <a:ext cx="981803" cy="1588"/>
              </a:xfrm>
              <a:prstGeom prst="straightConnector1">
                <a:avLst/>
              </a:prstGeom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Rectangle 76"/>
            <p:cNvSpPr/>
            <p:nvPr/>
          </p:nvSpPr>
          <p:spPr>
            <a:xfrm>
              <a:off x="1570416" y="2773780"/>
              <a:ext cx="5336023" cy="332740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88287" y="4486291"/>
              <a:ext cx="5336023" cy="332740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588286" y="5383059"/>
              <a:ext cx="5336023" cy="332740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570416" y="3218280"/>
            <a:ext cx="5895973" cy="3200301"/>
            <a:chOff x="1570416" y="3218280"/>
            <a:chExt cx="5895973" cy="3200301"/>
          </a:xfrm>
        </p:grpSpPr>
        <p:grpSp>
          <p:nvGrpSpPr>
            <p:cNvPr id="64" name="Group 63"/>
            <p:cNvGrpSpPr/>
            <p:nvPr/>
          </p:nvGrpSpPr>
          <p:grpSpPr>
            <a:xfrm>
              <a:off x="6888568" y="3338418"/>
              <a:ext cx="577821" cy="3080163"/>
              <a:chOff x="6888568" y="3338418"/>
              <a:chExt cx="577821" cy="3080163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6906439" y="3374137"/>
                <a:ext cx="559950" cy="1588"/>
              </a:xfrm>
              <a:prstGeom prst="line">
                <a:avLst/>
              </a:prstGeom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906439" y="5080000"/>
                <a:ext cx="559950" cy="1588"/>
              </a:xfrm>
              <a:prstGeom prst="line">
                <a:avLst/>
              </a:prstGeom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888568" y="4216401"/>
                <a:ext cx="559950" cy="1588"/>
              </a:xfrm>
              <a:prstGeom prst="line">
                <a:avLst/>
              </a:prstGeom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5908437" y="4877706"/>
                <a:ext cx="3080163" cy="1588"/>
              </a:xfrm>
              <a:prstGeom prst="line">
                <a:avLst/>
              </a:prstGeom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rot="10800000">
                <a:off x="6906440" y="6405882"/>
                <a:ext cx="541285" cy="1588"/>
              </a:xfrm>
              <a:prstGeom prst="straightConnector1">
                <a:avLst/>
              </a:prstGeom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Rectangle 80"/>
            <p:cNvSpPr/>
            <p:nvPr/>
          </p:nvSpPr>
          <p:spPr>
            <a:xfrm>
              <a:off x="1583116" y="3218280"/>
              <a:ext cx="5336023" cy="332740"/>
            </a:xfrm>
            <a:prstGeom prst="rect">
              <a:avLst/>
            </a:pr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70416" y="4043780"/>
              <a:ext cx="5336023" cy="332740"/>
            </a:xfrm>
            <a:prstGeom prst="rect">
              <a:avLst/>
            </a:pr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583116" y="4932780"/>
              <a:ext cx="5336023" cy="332740"/>
            </a:xfrm>
            <a:prstGeom prst="rect">
              <a:avLst/>
            </a:pr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916707" y="2773780"/>
            <a:ext cx="3971861" cy="3747815"/>
            <a:chOff x="2916707" y="2773780"/>
            <a:chExt cx="3971861" cy="3747815"/>
          </a:xfrm>
        </p:grpSpPr>
        <p:grpSp>
          <p:nvGrpSpPr>
            <p:cNvPr id="87" name="Group 86"/>
            <p:cNvGrpSpPr/>
            <p:nvPr/>
          </p:nvGrpSpPr>
          <p:grpSpPr>
            <a:xfrm>
              <a:off x="2916707" y="2773780"/>
              <a:ext cx="3971861" cy="2516025"/>
              <a:chOff x="2916707" y="2773780"/>
              <a:chExt cx="3971861" cy="2516025"/>
            </a:xfrm>
          </p:grpSpPr>
          <p:grpSp>
            <p:nvGrpSpPr>
              <p:cNvPr id="5" name="Group 50"/>
              <p:cNvGrpSpPr/>
              <p:nvPr/>
            </p:nvGrpSpPr>
            <p:grpSpPr>
              <a:xfrm>
                <a:off x="2916707" y="2773780"/>
                <a:ext cx="2651760" cy="2516025"/>
                <a:chOff x="2420620" y="2837279"/>
                <a:chExt cx="2651760" cy="2516025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3746500" y="2837279"/>
                  <a:ext cx="1325880" cy="374904"/>
                </a:xfrm>
                <a:prstGeom prst="rect">
                  <a:avLst/>
                </a:prstGeom>
                <a:noFill/>
                <a:ln w="57150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420620" y="3272536"/>
                  <a:ext cx="1325880" cy="374904"/>
                </a:xfrm>
                <a:prstGeom prst="rect">
                  <a:avLst/>
                </a:prstGeom>
                <a:noFill/>
                <a:ln w="57150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20620" y="4093972"/>
                  <a:ext cx="1325880" cy="374904"/>
                </a:xfrm>
                <a:prstGeom prst="rect">
                  <a:avLst/>
                </a:prstGeom>
                <a:noFill/>
                <a:ln w="57150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3746500" y="4529836"/>
                  <a:ext cx="1325880" cy="374904"/>
                </a:xfrm>
                <a:prstGeom prst="rect">
                  <a:avLst/>
                </a:prstGeom>
                <a:noFill/>
                <a:ln w="57150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746500" y="4978400"/>
                  <a:ext cx="1325880" cy="374904"/>
                </a:xfrm>
                <a:prstGeom prst="rect">
                  <a:avLst/>
                </a:prstGeom>
                <a:noFill/>
                <a:ln w="57150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420620" y="4974336"/>
                  <a:ext cx="1325880" cy="374904"/>
                </a:xfrm>
                <a:prstGeom prst="rect">
                  <a:avLst/>
                </a:prstGeom>
                <a:noFill/>
                <a:ln w="57150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TextBox 85"/>
              <p:cNvSpPr txBox="1"/>
              <p:nvPr/>
            </p:nvSpPr>
            <p:spPr>
              <a:xfrm>
                <a:off x="4242587" y="3543007"/>
                <a:ext cx="2645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6600"/>
                    </a:solidFill>
                  </a:rPr>
                  <a:t>Match with the request</a:t>
                </a:r>
                <a:endParaRPr lang="en-US" b="1" dirty="0">
                  <a:solidFill>
                    <a:srgbClr val="FF6600"/>
                  </a:solidFill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2916707" y="6146691"/>
              <a:ext cx="1325880" cy="374904"/>
            </a:xfrm>
            <a:prstGeom prst="rect">
              <a:avLst/>
            </a:prstGeom>
            <a:noFill/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42587" y="6146691"/>
              <a:ext cx="1325880" cy="374904"/>
            </a:xfrm>
            <a:prstGeom prst="rect">
              <a:avLst/>
            </a:prstGeom>
            <a:noFill/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499386" y="1867735"/>
            <a:ext cx="220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Fast-tap game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" grpId="0" animBg="1"/>
      <p:bldP spid="36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53999" y="50800"/>
            <a:ext cx="8230603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Distance effect: Emergency production rule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4799" y="1338176"/>
            <a:ext cx="8839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Default rule</a:t>
            </a:r>
          </a:p>
          <a:p>
            <a:r>
              <a:rPr lang="en-US" sz="2400" b="1" dirty="0" smtClean="0"/>
              <a:t>	</a:t>
            </a:r>
            <a:r>
              <a:rPr lang="en-US" sz="2400" dirty="0" smtClean="0"/>
              <a:t>The model issues the second IFF tap when the pulse value in 	temporal buffer reaches a criterion</a:t>
            </a:r>
          </a:p>
          <a:p>
            <a:r>
              <a:rPr lang="en-US" sz="2400" b="1" dirty="0" smtClean="0"/>
              <a:t>Emergency rule</a:t>
            </a:r>
          </a:p>
          <a:p>
            <a:r>
              <a:rPr lang="en-US" sz="2400" b="1" dirty="0" smtClean="0"/>
              <a:t>	</a:t>
            </a:r>
            <a:r>
              <a:rPr lang="en-US" sz="2400" dirty="0" smtClean="0"/>
              <a:t>- If little time is left (distance &lt; threshold), the model issues the 		second IFF tap ignoring the default rule</a:t>
            </a:r>
          </a:p>
          <a:p>
            <a:pPr marL="457200" lvl="2" indent="114300">
              <a:buFontTx/>
              <a:buChar char="-"/>
            </a:pPr>
            <a:r>
              <a:rPr lang="en-US" sz="2400" dirty="0" smtClean="0"/>
              <a:t> The rule is more likely to fire in the short-distance trials </a:t>
            </a:r>
          </a:p>
          <a:p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439068" y="4611160"/>
            <a:ext cx="3003884" cy="4572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Issue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first IFF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tap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37080" y="5203521"/>
            <a:ext cx="3005872" cy="4572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Issue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second IFF tap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3685916" y="4852459"/>
            <a:ext cx="727755" cy="1588"/>
          </a:xfrm>
          <a:prstGeom prst="straightConnector1">
            <a:avLst/>
          </a:prstGeom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85915" y="5407175"/>
            <a:ext cx="731520" cy="1588"/>
          </a:xfrm>
          <a:prstGeom prst="straightConnector1">
            <a:avLst/>
          </a:prstGeom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424379" y="4611251"/>
            <a:ext cx="3926193" cy="1832929"/>
            <a:chOff x="4269990" y="4368897"/>
            <a:chExt cx="3926193" cy="1832929"/>
          </a:xfrm>
        </p:grpSpPr>
        <p:sp>
          <p:nvSpPr>
            <p:cNvPr id="4" name="Rounded Rectangle 3"/>
            <p:cNvSpPr/>
            <p:nvPr/>
          </p:nvSpPr>
          <p:spPr>
            <a:xfrm>
              <a:off x="4269990" y="5561746"/>
              <a:ext cx="3005873" cy="640080"/>
            </a:xfrm>
            <a:prstGeom prst="round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When mine comes near,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issue the </a:t>
              </a:r>
              <a:r>
                <a:rPr lang="en-US" dirty="0" smtClean="0">
                  <a:solidFill>
                    <a:schemeClr val="tx1"/>
                  </a:solidFill>
                  <a:cs typeface="Calibri"/>
                </a:rPr>
                <a:t>second IFF 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tap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71" name="Circular Arrow 70"/>
            <p:cNvSpPr/>
            <p:nvPr/>
          </p:nvSpPr>
          <p:spPr>
            <a:xfrm rot="5400000">
              <a:off x="6458546" y="4265894"/>
              <a:ext cx="1634634" cy="1840640"/>
            </a:xfrm>
            <a:prstGeom prst="circular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32626" y="4175703"/>
            <a:ext cx="2581889" cy="1628398"/>
            <a:chOff x="444260" y="3734815"/>
            <a:chExt cx="2581889" cy="1440905"/>
          </a:xfrm>
        </p:grpSpPr>
        <p:sp>
          <p:nvSpPr>
            <p:cNvPr id="30" name="Rounded Rectangle 29"/>
            <p:cNvSpPr/>
            <p:nvPr/>
          </p:nvSpPr>
          <p:spPr>
            <a:xfrm>
              <a:off x="561538" y="4626832"/>
              <a:ext cx="2286000" cy="404558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cs typeface="Calibri"/>
                </a:rPr>
                <a:t>Accumulator</a:t>
              </a:r>
              <a:endParaRPr lang="en-US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58560" y="4120214"/>
              <a:ext cx="2286000" cy="404558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Start Signal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4347" y="3757140"/>
              <a:ext cx="2181802" cy="326807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Temporal Buffer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44260" y="3734815"/>
              <a:ext cx="2556489" cy="1440905"/>
            </a:xfrm>
            <a:prstGeom prst="round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Curved Connector 14"/>
          <p:cNvCxnSpPr/>
          <p:nvPr/>
        </p:nvCxnSpPr>
        <p:spPr>
          <a:xfrm rot="10800000" flipV="1">
            <a:off x="1449904" y="4855493"/>
            <a:ext cx="1588" cy="552915"/>
          </a:xfrm>
          <a:prstGeom prst="curvedConnector3">
            <a:avLst>
              <a:gd name="adj1" fmla="val 22392947"/>
            </a:avLst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39988" y="-1003"/>
            <a:ext cx="4740512" cy="1867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+mj-lt"/>
                <a:ea typeface="+mj-ea"/>
                <a:cs typeface="+mj-cs"/>
              </a:rPr>
              <a:t>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odel and human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correct/too-early/too-late responses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609600" y="63500"/>
            <a:ext cx="7600950" cy="6718300"/>
            <a:chOff x="0" y="0"/>
            <a:chExt cx="7327900" cy="8242300"/>
          </a:xfrm>
        </p:grpSpPr>
        <p:graphicFrame>
          <p:nvGraphicFramePr>
            <p:cNvPr id="204" name="Chart 203"/>
            <p:cNvGraphicFramePr/>
            <p:nvPr/>
          </p:nvGraphicFramePr>
          <p:xfrm>
            <a:off x="12700" y="0"/>
            <a:ext cx="3657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05" name="Chart 204"/>
            <p:cNvGraphicFramePr/>
            <p:nvPr/>
          </p:nvGraphicFramePr>
          <p:xfrm>
            <a:off x="0" y="2743200"/>
            <a:ext cx="3657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06" name="Chart 205"/>
            <p:cNvGraphicFramePr/>
            <p:nvPr/>
          </p:nvGraphicFramePr>
          <p:xfrm>
            <a:off x="3657600" y="2743200"/>
            <a:ext cx="3657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07" name="Chart 206"/>
            <p:cNvGraphicFramePr/>
            <p:nvPr/>
          </p:nvGraphicFramePr>
          <p:xfrm>
            <a:off x="0" y="5499100"/>
            <a:ext cx="3657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08" name="Chart 207"/>
            <p:cNvGraphicFramePr/>
            <p:nvPr/>
          </p:nvGraphicFramePr>
          <p:xfrm>
            <a:off x="3670300" y="5486400"/>
            <a:ext cx="3657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9" name="Rectangle 8"/>
          <p:cNvSpPr/>
          <p:nvPr/>
        </p:nvSpPr>
        <p:spPr>
          <a:xfrm>
            <a:off x="2197100" y="2819400"/>
            <a:ext cx="1005840" cy="171606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52564" y="5053035"/>
            <a:ext cx="1005840" cy="171606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101" y="274638"/>
            <a:ext cx="897889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Time estimation in isolation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800" y="1651000"/>
            <a:ext cx="896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Peak-Interval (PI) Timing Paradigm</a:t>
            </a:r>
          </a:p>
          <a:p>
            <a:pPr marL="800100" lvl="1" indent="-342900"/>
            <a:r>
              <a:rPr lang="en-US" sz="2400" dirty="0" smtClean="0"/>
              <a:t>-	</a:t>
            </a:r>
            <a:r>
              <a:rPr lang="en-US" sz="2400" dirty="0" err="1" smtClean="0"/>
              <a:t>Rakitin</a:t>
            </a:r>
            <a:r>
              <a:rPr lang="en-US" sz="2400" dirty="0" smtClean="0"/>
              <a:t>, Gibbon, Penny, </a:t>
            </a:r>
            <a:r>
              <a:rPr lang="en-US" sz="2400" dirty="0" err="1" smtClean="0"/>
              <a:t>Malapani</a:t>
            </a:r>
            <a:r>
              <a:rPr lang="en-US" sz="2400" dirty="0" smtClean="0"/>
              <a:t>, Hinton, &amp; </a:t>
            </a:r>
            <a:r>
              <a:rPr lang="en-US" sz="2400" dirty="0" err="1" smtClean="0"/>
              <a:t>Meck</a:t>
            </a:r>
            <a:r>
              <a:rPr lang="en-US" sz="2400" dirty="0" smtClean="0"/>
              <a:t>, 1998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Participants attend to target intervals (8, 12, &amp; 21 </a:t>
            </a:r>
            <a:r>
              <a:rPr lang="en-US" sz="2400" dirty="0" err="1" smtClean="0"/>
              <a:t>s</a:t>
            </a:r>
            <a:r>
              <a:rPr lang="en-US" sz="2400" dirty="0" smtClean="0"/>
              <a:t>) and reproduce them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0188" y="3314874"/>
            <a:ext cx="4928912" cy="3339926"/>
            <a:chOff x="5143500" y="2108200"/>
            <a:chExt cx="3810000" cy="3238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rcRect t="4928"/>
            <a:stretch>
              <a:fillRect/>
            </a:stretch>
          </p:blipFill>
          <p:spPr>
            <a:xfrm>
              <a:off x="5143500" y="2273300"/>
              <a:ext cx="3810000" cy="3073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670800" y="2108200"/>
              <a:ext cx="1282700" cy="1003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62500" y="3282216"/>
            <a:ext cx="405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Mean response distributions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Centered at the correct real-time criteria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Approximately symmetrical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Scalar in variability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900" y="1303338"/>
            <a:ext cx="8623300" cy="18589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identified sources of asymmetric bias in millisecond time estimation embedded in a dynamic task</a:t>
            </a:r>
          </a:p>
          <a:p>
            <a:pPr lvl="1"/>
            <a:r>
              <a:rPr lang="en-US" dirty="0" smtClean="0"/>
              <a:t>Contamination from a different time interval estimation</a:t>
            </a:r>
          </a:p>
          <a:p>
            <a:pPr lvl="1"/>
            <a:r>
              <a:rPr lang="en-US" dirty="0" smtClean="0"/>
              <a:t>Time left to complete the task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9900" y="3073400"/>
            <a:ext cx="86233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91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ACT-R model of time estimation provides a good fit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Blending mechanism for the contamination effect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Emergency production rule for the distant effect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1176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4500" y="4597400"/>
            <a:ext cx="86233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85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Modeling time estimation in cognitive architecture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342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Accounts for time estimation performance embedded in real-time dynamic tasks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342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Contributes to understanding of how temporal processing occurs in the context of human cognition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5" y="274638"/>
            <a:ext cx="86360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Time estimation in multitasking</a:t>
            </a:r>
          </a:p>
        </p:txBody>
      </p:sp>
      <p:pic>
        <p:nvPicPr>
          <p:cNvPr id="4" name="Content Placeholder 3" descr="Screen shot 2012-05-08 at 2.15.42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0749" r="-10749"/>
          <a:stretch>
            <a:fillRect/>
          </a:stretch>
        </p:blipFill>
        <p:spPr>
          <a:xfrm>
            <a:off x="2882900" y="4216400"/>
            <a:ext cx="3654579" cy="2565400"/>
          </a:xfrm>
        </p:spPr>
      </p:pic>
      <p:pic>
        <p:nvPicPr>
          <p:cNvPr id="5" name="Picture 4" descr="Screen shot 2012-05-08 at 2.07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4216400"/>
            <a:ext cx="2798236" cy="256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6735" y="1765300"/>
            <a:ext cx="7717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 Performed as a secondary task</a:t>
            </a:r>
          </a:p>
          <a:p>
            <a:r>
              <a:rPr lang="en-US" sz="2800" dirty="0" smtClean="0"/>
              <a:t>- Involves estimating multiple time intervals</a:t>
            </a:r>
          </a:p>
          <a:p>
            <a:pPr>
              <a:buFontTx/>
              <a:buChar char="-"/>
            </a:pPr>
            <a:r>
              <a:rPr lang="en-US" sz="2800" dirty="0" smtClean="0"/>
              <a:t> Performed under high time pressure</a:t>
            </a:r>
            <a:endParaRPr lang="en-US" sz="2800" dirty="0"/>
          </a:p>
        </p:txBody>
      </p:sp>
      <p:pic>
        <p:nvPicPr>
          <p:cNvPr id="7" name="Picture 6" descr="Screen shot 2012-07-27 at 12.50.5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" y="4216400"/>
            <a:ext cx="3073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02" y="1405467"/>
            <a:ext cx="5995598" cy="4669689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dirty="0" smtClean="0"/>
              <a:t>Background</a:t>
            </a:r>
          </a:p>
          <a:p>
            <a:pPr marL="742950" lvl="2" indent="-342900">
              <a:lnSpc>
                <a:spcPct val="130000"/>
              </a:lnSpc>
              <a:buSzPct val="100000"/>
              <a:buNone/>
            </a:pPr>
            <a:r>
              <a:rPr lang="en-US" dirty="0" smtClean="0"/>
              <a:t>- A computer-based video game </a:t>
            </a:r>
          </a:p>
          <a:p>
            <a:pPr marL="742950" lvl="2" indent="-342900">
              <a:lnSpc>
                <a:spcPct val="130000"/>
              </a:lnSpc>
              <a:buSzPct val="100000"/>
              <a:buNone/>
            </a:pPr>
            <a:r>
              <a:rPr lang="en-US" dirty="0" smtClean="0"/>
              <a:t>- </a:t>
            </a:r>
            <a:r>
              <a:rPr lang="en-US" dirty="0" err="1" smtClean="0"/>
              <a:t>Donchin</a:t>
            </a:r>
            <a:r>
              <a:rPr lang="en-US" dirty="0" smtClean="0"/>
              <a:t>, 1989</a:t>
            </a:r>
          </a:p>
          <a:p>
            <a:pPr marL="742950" lvl="2" indent="-342900">
              <a:lnSpc>
                <a:spcPct val="130000"/>
              </a:lnSpc>
              <a:buSzPct val="100000"/>
              <a:buNone/>
            </a:pPr>
            <a:r>
              <a:rPr lang="en-US" dirty="0" smtClean="0"/>
              <a:t>- Learning strategy program (DARPA)</a:t>
            </a:r>
          </a:p>
          <a:p>
            <a:pPr marL="742950" lvl="2" indent="-342900">
              <a:lnSpc>
                <a:spcPct val="130000"/>
              </a:lnSpc>
              <a:buSzPct val="100000"/>
              <a:buNone/>
            </a:pPr>
            <a:r>
              <a:rPr lang="en-US" dirty="0" smtClean="0"/>
              <a:t>- Simulates real-time complex tasks</a:t>
            </a:r>
          </a:p>
          <a:p>
            <a:pPr marL="342900" lvl="1" indent="-342900"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dirty="0" smtClean="0"/>
              <a:t>Main Tasks</a:t>
            </a:r>
          </a:p>
          <a:p>
            <a:pPr marL="742950" lvl="2" indent="-342900">
              <a:lnSpc>
                <a:spcPct val="120000"/>
              </a:lnSpc>
              <a:buSzPct val="100000"/>
              <a:buNone/>
            </a:pPr>
            <a:r>
              <a:rPr lang="en-US" dirty="0" smtClean="0"/>
              <a:t>- Navigate the ship</a:t>
            </a:r>
          </a:p>
          <a:p>
            <a:pPr marL="742950" lvl="2" indent="-342900">
              <a:lnSpc>
                <a:spcPct val="120000"/>
              </a:lnSpc>
              <a:buSzPct val="100000"/>
              <a:buNone/>
            </a:pPr>
            <a:r>
              <a:rPr lang="en-US" dirty="0" smtClean="0"/>
              <a:t>- Destroy the fortress</a:t>
            </a:r>
          </a:p>
          <a:p>
            <a:pPr marL="742950" lvl="2" indent="-342900">
              <a:lnSpc>
                <a:spcPct val="120000"/>
              </a:lnSpc>
              <a:buSzPct val="100000"/>
              <a:buNone/>
            </a:pPr>
            <a:r>
              <a:rPr lang="en-US" dirty="0" smtClean="0"/>
              <a:t>- Destroy the mine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9802" y="444788"/>
            <a:ext cx="8306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Space Fortress game</a:t>
            </a:r>
            <a:endParaRPr lang="en-US" sz="4000" dirty="0"/>
          </a:p>
        </p:txBody>
      </p:sp>
      <p:grpSp>
        <p:nvGrpSpPr>
          <p:cNvPr id="5" name="Group 30"/>
          <p:cNvGrpSpPr/>
          <p:nvPr/>
        </p:nvGrpSpPr>
        <p:grpSpPr>
          <a:xfrm>
            <a:off x="5315118" y="1857350"/>
            <a:ext cx="3450567" cy="4103247"/>
            <a:chOff x="838200" y="304799"/>
            <a:chExt cx="3810000" cy="4483179"/>
          </a:xfrm>
        </p:grpSpPr>
        <p:sp>
          <p:nvSpPr>
            <p:cNvPr id="6" name="Hexagon 5"/>
            <p:cNvSpPr/>
            <p:nvPr/>
          </p:nvSpPr>
          <p:spPr>
            <a:xfrm>
              <a:off x="1383102" y="980258"/>
              <a:ext cx="2731698" cy="2776780"/>
            </a:xfrm>
            <a:prstGeom prst="hexagon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Hexagon 6"/>
            <p:cNvSpPr/>
            <p:nvPr/>
          </p:nvSpPr>
          <p:spPr>
            <a:xfrm>
              <a:off x="2133600" y="1655638"/>
              <a:ext cx="1260784" cy="138839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grpSp>
          <p:nvGrpSpPr>
            <p:cNvPr id="8" name="Group 20"/>
            <p:cNvGrpSpPr/>
            <p:nvPr/>
          </p:nvGrpSpPr>
          <p:grpSpPr>
            <a:xfrm rot="13322334">
              <a:off x="1793117" y="1352368"/>
              <a:ext cx="444222" cy="544000"/>
              <a:chOff x="-240008" y="3366311"/>
              <a:chExt cx="304851" cy="53419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-355088" y="3633011"/>
                <a:ext cx="534194" cy="794"/>
              </a:xfrm>
              <a:prstGeom prst="line">
                <a:avLst/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3" name="Straight Connector 13"/>
              <p:cNvCxnSpPr/>
              <p:nvPr/>
            </p:nvCxnSpPr>
            <p:spPr>
              <a:xfrm rot="16200000" flipV="1">
                <a:off x="-240008" y="3518688"/>
                <a:ext cx="152400" cy="152400"/>
              </a:xfrm>
              <a:prstGeom prst="line">
                <a:avLst/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-87557" y="3518665"/>
                <a:ext cx="152400" cy="152400"/>
              </a:xfrm>
              <a:prstGeom prst="line">
                <a:avLst/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2472906" y="2802323"/>
              <a:ext cx="575094" cy="5166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04799"/>
              <a:ext cx="3810000" cy="39285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 l="6250" t="67467" r="6250" b="24865"/>
            <a:stretch>
              <a:fillRect/>
            </a:stretch>
          </p:blipFill>
          <p:spPr bwMode="auto">
            <a:xfrm>
              <a:off x="838200" y="4165309"/>
              <a:ext cx="3810000" cy="6226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2" name="Diamond 11"/>
            <p:cNvSpPr/>
            <p:nvPr/>
          </p:nvSpPr>
          <p:spPr>
            <a:xfrm>
              <a:off x="3768962" y="771450"/>
              <a:ext cx="520324" cy="603647"/>
            </a:xfrm>
            <a:prstGeom prst="diamond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grpSp>
          <p:nvGrpSpPr>
            <p:cNvPr id="17" name="Group 31"/>
            <p:cNvGrpSpPr/>
            <p:nvPr/>
          </p:nvGrpSpPr>
          <p:grpSpPr>
            <a:xfrm rot="2650428">
              <a:off x="2385312" y="1965511"/>
              <a:ext cx="568504" cy="492806"/>
              <a:chOff x="6438659" y="3160390"/>
              <a:chExt cx="838187" cy="457198"/>
            </a:xfrm>
          </p:grpSpPr>
          <p:sp>
            <p:nvSpPr>
              <p:cNvPr id="19" name="Left Bracket 18"/>
              <p:cNvSpPr/>
              <p:nvPr/>
            </p:nvSpPr>
            <p:spPr>
              <a:xfrm>
                <a:off x="6819362" y="3160390"/>
                <a:ext cx="457194" cy="457198"/>
              </a:xfrm>
              <a:prstGeom prst="leftBracket">
                <a:avLst/>
              </a:prstGeom>
              <a:ln w="5715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438659" y="3389179"/>
                <a:ext cx="838187" cy="1588"/>
              </a:xfrm>
              <a:prstGeom prst="line">
                <a:avLst/>
              </a:prstGeom>
              <a:ln w="5715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565578" y="1805058"/>
              <a:ext cx="750520" cy="403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Ship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9540" y="1341748"/>
              <a:ext cx="750520" cy="403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Mine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79607" y="2526051"/>
              <a:ext cx="1377445" cy="403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Fortress</a:t>
              </a:r>
              <a:endParaRPr lang="en-US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>
            <a:stCxn id="25" idx="0"/>
            <a:endCxn id="63" idx="0"/>
          </p:cNvCxnSpPr>
          <p:nvPr/>
        </p:nvCxnSpPr>
        <p:spPr>
          <a:xfrm rot="16200000" flipH="1">
            <a:off x="6553913" y="5729641"/>
            <a:ext cx="558792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1" idx="0"/>
            <a:endCxn id="22" idx="0"/>
          </p:cNvCxnSpPr>
          <p:nvPr/>
        </p:nvCxnSpPr>
        <p:spPr>
          <a:xfrm rot="16200000" flipH="1" flipV="1">
            <a:off x="6024451" y="2643725"/>
            <a:ext cx="658210" cy="8909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1" idx="0"/>
            <a:endCxn id="23" idx="0"/>
          </p:cNvCxnSpPr>
          <p:nvPr/>
        </p:nvCxnSpPr>
        <p:spPr>
          <a:xfrm rot="16200000" flipH="1">
            <a:off x="6937993" y="2621171"/>
            <a:ext cx="641277" cy="9191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0" idx="0"/>
          </p:cNvCxnSpPr>
          <p:nvPr/>
        </p:nvCxnSpPr>
        <p:spPr>
          <a:xfrm rot="16200000" flipH="1" flipV="1">
            <a:off x="5992924" y="2344962"/>
            <a:ext cx="1607936" cy="43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58" y="352778"/>
            <a:ext cx="9019441" cy="834782"/>
          </a:xfrm>
        </p:spPr>
        <p:txBody>
          <a:bodyPr>
            <a:normAutofit/>
          </a:bodyPr>
          <a:lstStyle/>
          <a:p>
            <a:r>
              <a:rPr lang="en-US" dirty="0" smtClean="0"/>
              <a:t>Time estimation in Space Fortress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14402" y="1479597"/>
            <a:ext cx="1740950" cy="1283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"/>
                <a:cs typeface="Times"/>
              </a:rPr>
              <a:t>M N W</a:t>
            </a:r>
            <a:endParaRPr lang="en-US" sz="2800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27450" y="1543153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Remember letters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27450" y="2760115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 IFF letter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31581" y="3418325"/>
            <a:ext cx="13529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41735" y="3401392"/>
            <a:ext cx="13529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FRIEND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21605" y="5450246"/>
            <a:ext cx="3223406" cy="4418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 and fire a missile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27453" y="215053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Mine appears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>
            <a:stCxn id="22" idx="2"/>
          </p:cNvCxnSpPr>
          <p:nvPr/>
        </p:nvCxnSpPr>
        <p:spPr>
          <a:xfrm rot="5400000">
            <a:off x="5466718" y="3630412"/>
            <a:ext cx="196230" cy="68645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3" idx="2"/>
            <a:endCxn id="25" idx="0"/>
          </p:cNvCxnSpPr>
          <p:nvPr/>
        </p:nvCxnSpPr>
        <p:spPr>
          <a:xfrm rot="5400000">
            <a:off x="6479935" y="4211966"/>
            <a:ext cx="1591654" cy="88490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4" idx="2"/>
            <a:endCxn id="25" idx="0"/>
          </p:cNvCxnSpPr>
          <p:nvPr/>
        </p:nvCxnSpPr>
        <p:spPr>
          <a:xfrm rot="16200000" flipH="1">
            <a:off x="5926713" y="4543650"/>
            <a:ext cx="186263" cy="162692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221608" y="6009038"/>
            <a:ext cx="3223406" cy="4418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Mine destroyed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03466" y="3057957"/>
            <a:ext cx="10369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Match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8132233" y="3051091"/>
            <a:ext cx="15327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match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668828" y="4037889"/>
            <a:ext cx="3075106" cy="122609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IFF tapping task: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Tap J key twice with an intermediate (250-400ms) interval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33400" y="3075828"/>
            <a:ext cx="2832100" cy="3375014"/>
            <a:chOff x="533400" y="3075828"/>
            <a:chExt cx="3505200" cy="3162921"/>
          </a:xfrm>
        </p:grpSpPr>
        <p:grpSp>
          <p:nvGrpSpPr>
            <p:cNvPr id="27" name="Group 26"/>
            <p:cNvGrpSpPr/>
            <p:nvPr/>
          </p:nvGrpSpPr>
          <p:grpSpPr>
            <a:xfrm>
              <a:off x="533400" y="3075828"/>
              <a:ext cx="3505200" cy="3162920"/>
              <a:chOff x="1842880" y="3375522"/>
              <a:chExt cx="3240921" cy="2908911"/>
            </a:xfrm>
          </p:grpSpPr>
          <p:sp>
            <p:nvSpPr>
              <p:cNvPr id="28" name="Hexagon 27"/>
              <p:cNvSpPr/>
              <p:nvPr/>
            </p:nvSpPr>
            <p:spPr>
              <a:xfrm>
                <a:off x="2306393" y="3805694"/>
                <a:ext cx="2323679" cy="1768415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2944793" y="4235815"/>
                <a:ext cx="1072468" cy="884207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grpSp>
            <p:nvGrpSpPr>
              <p:cNvPr id="30" name="Group 20"/>
              <p:cNvGrpSpPr/>
              <p:nvPr/>
            </p:nvGrpSpPr>
            <p:grpSpPr>
              <a:xfrm rot="13322334">
                <a:off x="2568930" y="4404875"/>
                <a:ext cx="377659" cy="346451"/>
                <a:chOff x="-383937" y="2862385"/>
                <a:chExt cx="304737" cy="534194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-498903" y="3129085"/>
                  <a:ext cx="534194" cy="794"/>
                </a:xfrm>
                <a:prstGeom prst="line">
                  <a:avLst/>
                </a:prstGeom>
                <a:ln w="571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</p:cxnSp>
            <p:cxnSp>
              <p:nvCxnSpPr>
                <p:cNvPr id="35" name="Straight Connector 13"/>
                <p:cNvCxnSpPr/>
                <p:nvPr/>
              </p:nvCxnSpPr>
              <p:spPr>
                <a:xfrm rot="16200000" flipV="1">
                  <a:off x="-383937" y="3014500"/>
                  <a:ext cx="152399" cy="152400"/>
                </a:xfrm>
                <a:prstGeom prst="line">
                  <a:avLst/>
                </a:prstGeom>
                <a:ln w="571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-231600" y="3014215"/>
                  <a:ext cx="152399" cy="152400"/>
                </a:xfrm>
                <a:prstGeom prst="line">
                  <a:avLst/>
                </a:prstGeom>
                <a:ln w="571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1" name="Rectangle 30"/>
              <p:cNvSpPr/>
              <p:nvPr/>
            </p:nvSpPr>
            <p:spPr>
              <a:xfrm>
                <a:off x="3233419" y="4966090"/>
                <a:ext cx="489195" cy="3290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842880" y="3375522"/>
                <a:ext cx="3240921" cy="2501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6250" t="67467" r="6250" b="24865"/>
              <a:stretch>
                <a:fillRect/>
              </a:stretch>
            </p:blipFill>
            <p:spPr bwMode="auto">
              <a:xfrm>
                <a:off x="1842880" y="5834118"/>
                <a:ext cx="3240921" cy="45031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</p:grpSp>
        <p:sp>
          <p:nvSpPr>
            <p:cNvPr id="39" name="Rectangle 38"/>
            <p:cNvSpPr/>
            <p:nvPr/>
          </p:nvSpPr>
          <p:spPr>
            <a:xfrm>
              <a:off x="2255915" y="5749111"/>
              <a:ext cx="393127" cy="48963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arallelogram 39"/>
            <p:cNvSpPr/>
            <p:nvPr/>
          </p:nvSpPr>
          <p:spPr>
            <a:xfrm>
              <a:off x="1725168" y="4011243"/>
              <a:ext cx="242049" cy="155688"/>
            </a:xfrm>
            <a:prstGeom prst="parallelogram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iamond 40"/>
            <p:cNvSpPr/>
            <p:nvPr/>
          </p:nvSpPr>
          <p:spPr>
            <a:xfrm>
              <a:off x="2243133" y="3359959"/>
              <a:ext cx="522409" cy="418008"/>
            </a:xfrm>
            <a:prstGeom prst="diamond">
              <a:avLst/>
            </a:prstGeom>
            <a:solidFill>
              <a:srgbClr val="008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647889" y="5749111"/>
              <a:ext cx="535537" cy="489638"/>
              <a:chOff x="4286189" y="5962584"/>
              <a:chExt cx="535537" cy="48963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4286189" y="6170784"/>
                <a:ext cx="535537" cy="259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378</a:t>
                </a:r>
                <a:endParaRPr lang="en-US" sz="1200" b="1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354433" y="5962584"/>
                <a:ext cx="393127" cy="489638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2019300" y="5096966"/>
            <a:ext cx="4934879" cy="648148"/>
            <a:chOff x="2019300" y="5096966"/>
            <a:chExt cx="4934879" cy="648148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167463" y="5237256"/>
              <a:ext cx="1828800" cy="1588"/>
            </a:xfrm>
            <a:prstGeom prst="straightConnector1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964607" y="5237256"/>
              <a:ext cx="1286648" cy="12720"/>
            </a:xfrm>
            <a:prstGeom prst="straightConnector1">
              <a:avLst/>
            </a:prstGeom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251255" y="5255390"/>
              <a:ext cx="1702924" cy="5698"/>
            </a:xfrm>
            <a:prstGeom prst="straightConnector1">
              <a:avLst/>
            </a:pr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806944" y="5254630"/>
              <a:ext cx="31691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089644" y="5267330"/>
              <a:ext cx="31691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702979" y="5375782"/>
              <a:ext cx="884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250 ms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11079" y="5375782"/>
              <a:ext cx="1007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400 ms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19300" y="5312282"/>
              <a:ext cx="59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0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29978" y="4218602"/>
            <a:ext cx="2556190" cy="966471"/>
            <a:chOff x="1507678" y="2130946"/>
            <a:chExt cx="2556190" cy="966471"/>
          </a:xfrm>
        </p:grpSpPr>
        <p:grpSp>
          <p:nvGrpSpPr>
            <p:cNvPr id="33" name="Group 32"/>
            <p:cNvGrpSpPr/>
            <p:nvPr/>
          </p:nvGrpSpPr>
          <p:grpSpPr>
            <a:xfrm>
              <a:off x="1507678" y="2688434"/>
              <a:ext cx="1200611" cy="408983"/>
              <a:chOff x="1507678" y="2688434"/>
              <a:chExt cx="1200611" cy="408983"/>
            </a:xfrm>
          </p:grpSpPr>
          <p:sp>
            <p:nvSpPr>
              <p:cNvPr id="10" name="Down Arrow 9"/>
              <p:cNvSpPr/>
              <p:nvPr/>
            </p:nvSpPr>
            <p:spPr>
              <a:xfrm>
                <a:off x="1507678" y="2688434"/>
                <a:ext cx="137160" cy="408983"/>
              </a:xfrm>
              <a:prstGeom prst="downArrow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2571129" y="2688434"/>
                <a:ext cx="137160" cy="408983"/>
              </a:xfrm>
              <a:prstGeom prst="downArrow">
                <a:avLst/>
              </a:prstGeom>
              <a:solidFill>
                <a:srgbClr val="00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041078" y="2130946"/>
              <a:ext cx="2022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Too-early</a:t>
              </a: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IFF tapping </a:t>
            </a:r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1"/>
          </p:nvPr>
        </p:nvSpPr>
        <p:spPr>
          <a:xfrm>
            <a:off x="292100" y="1854201"/>
            <a:ext cx="8686800" cy="23493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Estimation of 250-400 ms interval</a:t>
            </a:r>
          </a:p>
          <a:p>
            <a:r>
              <a:rPr lang="en-US" sz="2400" dirty="0" smtClean="0"/>
              <a:t>Participants receive feedback after each attempt</a:t>
            </a:r>
          </a:p>
          <a:p>
            <a:r>
              <a:rPr lang="en-US" sz="2400" dirty="0" smtClean="0"/>
              <a:t>Participants control when to initiate and terminate the interval</a:t>
            </a:r>
          </a:p>
          <a:p>
            <a:r>
              <a:rPr lang="en-US" sz="2400" dirty="0" smtClean="0"/>
              <a:t>Time estimation embedded in the real-time complex task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129978" y="4216258"/>
            <a:ext cx="3873835" cy="968815"/>
            <a:chOff x="1507678" y="2128602"/>
            <a:chExt cx="3873835" cy="968815"/>
          </a:xfrm>
        </p:grpSpPr>
        <p:sp>
          <p:nvSpPr>
            <p:cNvPr id="38" name="TextBox 37"/>
            <p:cNvSpPr txBox="1"/>
            <p:nvPr/>
          </p:nvSpPr>
          <p:spPr>
            <a:xfrm>
              <a:off x="3358723" y="2128602"/>
              <a:ext cx="2022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Correct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507678" y="2688434"/>
              <a:ext cx="2381711" cy="408983"/>
              <a:chOff x="1507678" y="2688434"/>
              <a:chExt cx="2381711" cy="408983"/>
            </a:xfrm>
          </p:grpSpPr>
          <p:sp>
            <p:nvSpPr>
              <p:cNvPr id="31" name="Down Arrow 30"/>
              <p:cNvSpPr/>
              <p:nvPr/>
            </p:nvSpPr>
            <p:spPr>
              <a:xfrm>
                <a:off x="3752229" y="2688434"/>
                <a:ext cx="137160" cy="408983"/>
              </a:xfrm>
              <a:prstGeom prst="downArrow">
                <a:avLst/>
              </a:prstGeom>
              <a:solidFill>
                <a:srgbClr val="00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wn Arrow 33"/>
              <p:cNvSpPr/>
              <p:nvPr/>
            </p:nvSpPr>
            <p:spPr>
              <a:xfrm>
                <a:off x="1507678" y="2688434"/>
                <a:ext cx="137160" cy="408983"/>
              </a:xfrm>
              <a:prstGeom prst="downArrow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117278" y="4244002"/>
            <a:ext cx="5004367" cy="941071"/>
            <a:chOff x="1494978" y="2156346"/>
            <a:chExt cx="5004367" cy="941071"/>
          </a:xfrm>
        </p:grpSpPr>
        <p:sp>
          <p:nvSpPr>
            <p:cNvPr id="39" name="TextBox 38"/>
            <p:cNvSpPr txBox="1"/>
            <p:nvPr/>
          </p:nvSpPr>
          <p:spPr>
            <a:xfrm>
              <a:off x="4476555" y="2156346"/>
              <a:ext cx="2022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Too-late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494978" y="2675734"/>
              <a:ext cx="3639011" cy="421683"/>
              <a:chOff x="1494978" y="2675734"/>
              <a:chExt cx="3639011" cy="421683"/>
            </a:xfrm>
          </p:grpSpPr>
          <p:sp>
            <p:nvSpPr>
              <p:cNvPr id="30" name="Down Arrow 29"/>
              <p:cNvSpPr/>
              <p:nvPr/>
            </p:nvSpPr>
            <p:spPr>
              <a:xfrm>
                <a:off x="4996829" y="2688434"/>
                <a:ext cx="137160" cy="408983"/>
              </a:xfrm>
              <a:prstGeom prst="downArrow">
                <a:avLst/>
              </a:prstGeom>
              <a:solidFill>
                <a:srgbClr val="00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wn Arrow 35"/>
              <p:cNvSpPr/>
              <p:nvPr/>
            </p:nvSpPr>
            <p:spPr>
              <a:xfrm>
                <a:off x="1494978" y="2675734"/>
                <a:ext cx="137160" cy="408983"/>
              </a:xfrm>
              <a:prstGeom prst="downArrow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4558" y="352778"/>
            <a:ext cx="9019441" cy="834782"/>
          </a:xfrm>
        </p:spPr>
        <p:txBody>
          <a:bodyPr>
            <a:normAutofit/>
          </a:bodyPr>
          <a:lstStyle/>
          <a:p>
            <a:r>
              <a:rPr lang="en-US" dirty="0" smtClean="0"/>
              <a:t>Too-early bias in the IFF tapping task</a:t>
            </a:r>
            <a:endParaRPr lang="en-US" dirty="0"/>
          </a:p>
        </p:txBody>
      </p:sp>
      <p:grpSp>
        <p:nvGrpSpPr>
          <p:cNvPr id="2" name="Group 23"/>
          <p:cNvGrpSpPr/>
          <p:nvPr/>
        </p:nvGrpSpPr>
        <p:grpSpPr>
          <a:xfrm>
            <a:off x="1397000" y="1905000"/>
            <a:ext cx="6341412" cy="4993647"/>
            <a:chOff x="1218073" y="-307347"/>
            <a:chExt cx="6341412" cy="4993647"/>
          </a:xfrm>
        </p:grpSpPr>
        <p:pic>
          <p:nvPicPr>
            <p:cNvPr id="20" name="Picture 19" descr="exp2.png"/>
            <p:cNvPicPr/>
            <p:nvPr/>
          </p:nvPicPr>
          <p:blipFill>
            <a:blip r:embed="rId2"/>
            <a:srcRect l="1821" t="2455" r="14564" b="2455"/>
            <a:stretch>
              <a:fillRect/>
            </a:stretch>
          </p:blipFill>
          <p:spPr>
            <a:xfrm>
              <a:off x="1218073" y="-307347"/>
              <a:ext cx="6341412" cy="4993647"/>
            </a:xfrm>
            <a:prstGeom prst="rect">
              <a:avLst/>
            </a:prstGeom>
          </p:spPr>
        </p:pic>
        <p:pic>
          <p:nvPicPr>
            <p:cNvPr id="21" name="Picture 20" descr="Screen shot 2012-07-24 at 10.02.59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3270" y="2766197"/>
              <a:ext cx="1541018" cy="954761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495300" y="1314560"/>
            <a:ext cx="816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100 participants over 300 trials (30 trials/bin)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600200" y="3605626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0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35000" y="584200"/>
            <a:ext cx="7505700" cy="187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factors explain the too-early bias </a:t>
            </a:r>
            <a:br>
              <a:rPr lang="en-US" sz="3600" dirty="0" smtClean="0"/>
            </a:br>
            <a:r>
              <a:rPr lang="en-US" sz="3600" dirty="0" smtClean="0"/>
              <a:t>in the IFF tapping task?</a:t>
            </a:r>
            <a:endParaRPr lang="en-US" sz="3600" dirty="0"/>
          </a:p>
        </p:txBody>
      </p:sp>
      <p:grpSp>
        <p:nvGrpSpPr>
          <p:cNvPr id="2" name="Group 23"/>
          <p:cNvGrpSpPr/>
          <p:nvPr/>
        </p:nvGrpSpPr>
        <p:grpSpPr>
          <a:xfrm>
            <a:off x="4876800" y="2743200"/>
            <a:ext cx="3911600" cy="3682999"/>
            <a:chOff x="5143500" y="2108200"/>
            <a:chExt cx="3810000" cy="32385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rcRect t="4928"/>
            <a:stretch>
              <a:fillRect/>
            </a:stretch>
          </p:blipFill>
          <p:spPr>
            <a:xfrm>
              <a:off x="5143500" y="2273300"/>
              <a:ext cx="3810000" cy="30734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7670800" y="2108200"/>
              <a:ext cx="1282700" cy="1003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2600" y="2908299"/>
            <a:ext cx="4127500" cy="3733801"/>
            <a:chOff x="504902" y="2273301"/>
            <a:chExt cx="4257598" cy="4368800"/>
          </a:xfrm>
        </p:grpSpPr>
        <p:pic>
          <p:nvPicPr>
            <p:cNvPr id="20" name="Picture 19" descr="exp2.png"/>
            <p:cNvPicPr/>
            <p:nvPr/>
          </p:nvPicPr>
          <p:blipFill>
            <a:blip r:embed="rId3"/>
            <a:srcRect l="1821" t="2455" r="14564" b="2455"/>
            <a:stretch>
              <a:fillRect/>
            </a:stretch>
          </p:blipFill>
          <p:spPr>
            <a:xfrm>
              <a:off x="504902" y="2273301"/>
              <a:ext cx="4257598" cy="4368800"/>
            </a:xfrm>
            <a:prstGeom prst="rect">
              <a:avLst/>
            </a:prstGeom>
          </p:spPr>
        </p:pic>
        <p:pic>
          <p:nvPicPr>
            <p:cNvPr id="9" name="Picture 8" descr="Screen shot 2012-07-24 at 10.02.59 P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4670" y="4826000"/>
              <a:ext cx="1541018" cy="9547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39398" y="571500"/>
            <a:ext cx="8652202" cy="273526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en-US" sz="4235" dirty="0" smtClean="0"/>
              <a:t>1. Distance Hypothesis</a:t>
            </a:r>
          </a:p>
          <a:p>
            <a:pPr marL="914400" lvl="1" indent="-514350">
              <a:buNone/>
            </a:pPr>
            <a:endParaRPr lang="en-US" sz="1412" dirty="0" smtClean="0"/>
          </a:p>
          <a:p>
            <a:pPr marL="635000" lvl="1" indent="-406400">
              <a:buNone/>
            </a:pPr>
            <a:r>
              <a:rPr lang="en-US" dirty="0" smtClean="0"/>
              <a:t>- Participants have a limited time for the mine task</a:t>
            </a:r>
          </a:p>
          <a:p>
            <a:pPr marL="635000" lvl="1" indent="-406400">
              <a:buNone/>
            </a:pPr>
            <a:r>
              <a:rPr lang="en-US" dirty="0" smtClean="0"/>
              <a:t>- Participants adjust the IFF interval based on how much time is left to destroy the mine (= distance between ship and mine)</a:t>
            </a:r>
          </a:p>
          <a:p>
            <a:pPr marL="635000" lvl="1" indent="-406400">
              <a:buNone/>
            </a:pPr>
            <a:r>
              <a:rPr lang="en-US" dirty="0" smtClean="0"/>
              <a:t>- The less time left (= shorter distance), the stronger too-early bias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5" name="Diamond 34"/>
          <p:cNvSpPr/>
          <p:nvPr/>
        </p:nvSpPr>
        <p:spPr>
          <a:xfrm>
            <a:off x="890858" y="3840162"/>
            <a:ext cx="338513" cy="407763"/>
          </a:xfrm>
          <a:prstGeom prst="diamond">
            <a:avLst/>
          </a:prstGeom>
          <a:solidFill>
            <a:srgbClr val="008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iamond 41"/>
          <p:cNvSpPr/>
          <p:nvPr/>
        </p:nvSpPr>
        <p:spPr>
          <a:xfrm>
            <a:off x="7938909" y="3856935"/>
            <a:ext cx="338513" cy="407763"/>
          </a:xfrm>
          <a:prstGeom prst="diamond">
            <a:avLst/>
          </a:prstGeom>
          <a:solidFill>
            <a:srgbClr val="008000"/>
          </a:solidFill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076970" y="4070125"/>
            <a:ext cx="3266429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Determine friend/foe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08050" y="3979106"/>
            <a:ext cx="3273114" cy="165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4064699" y="3979106"/>
            <a:ext cx="2153020" cy="679292"/>
            <a:chOff x="4064699" y="3979106"/>
            <a:chExt cx="2153020" cy="679292"/>
          </a:xfrm>
        </p:grpSpPr>
        <p:sp>
          <p:nvSpPr>
            <p:cNvPr id="20" name="Rectangle 19"/>
            <p:cNvSpPr/>
            <p:nvPr/>
          </p:nvSpPr>
          <p:spPr>
            <a:xfrm>
              <a:off x="4064699" y="4086898"/>
              <a:ext cx="2011680" cy="5715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IFF tapping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81162" y="3979106"/>
              <a:ext cx="1636557" cy="1651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89119" y="3979106"/>
            <a:ext cx="2207818" cy="694269"/>
            <a:chOff x="5989119" y="3979106"/>
            <a:chExt cx="2207818" cy="694269"/>
          </a:xfrm>
        </p:grpSpPr>
        <p:sp>
          <p:nvSpPr>
            <p:cNvPr id="69" name="Rectangle 68"/>
            <p:cNvSpPr/>
            <p:nvPr/>
          </p:nvSpPr>
          <p:spPr>
            <a:xfrm>
              <a:off x="5989119" y="4101875"/>
              <a:ext cx="2207818" cy="5715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Aim and fire a missile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17719" y="3979106"/>
              <a:ext cx="1636557" cy="165100"/>
            </a:xfrm>
            <a:prstGeom prst="rect">
              <a:avLst/>
            </a:prstGeom>
            <a:solidFill>
              <a:srgbClr val="A6A6A6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08049" y="3572933"/>
            <a:ext cx="6546227" cy="338554"/>
            <a:chOff x="1308049" y="3302000"/>
            <a:chExt cx="6546227" cy="338554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1308049" y="3352800"/>
              <a:ext cx="6546227" cy="12700"/>
            </a:xfrm>
            <a:prstGeom prst="line">
              <a:avLst/>
            </a:prstGeom>
            <a:ln>
              <a:solidFill>
                <a:srgbClr val="00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429000" y="3302000"/>
              <a:ext cx="19304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Time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160870" y="4131506"/>
            <a:ext cx="3056849" cy="1443794"/>
            <a:chOff x="3160870" y="4131506"/>
            <a:chExt cx="3056849" cy="1443794"/>
          </a:xfrm>
        </p:grpSpPr>
        <p:cxnSp>
          <p:nvCxnSpPr>
            <p:cNvPr id="68" name="Straight Connector 67"/>
            <p:cNvCxnSpPr/>
            <p:nvPr/>
          </p:nvCxnSpPr>
          <p:spPr>
            <a:xfrm rot="10800000" flipV="1">
              <a:off x="3160870" y="4131506"/>
              <a:ext cx="1445693" cy="1431094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 flipV="1">
              <a:off x="4010717" y="4144206"/>
              <a:ext cx="2207002" cy="1431094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78158" y="5436356"/>
            <a:ext cx="4564108" cy="424536"/>
            <a:chOff x="1093453" y="4712456"/>
            <a:chExt cx="5082500" cy="424536"/>
          </a:xfrm>
        </p:grpSpPr>
        <p:sp>
          <p:nvSpPr>
            <p:cNvPr id="46" name="Diamond 45"/>
            <p:cNvSpPr/>
            <p:nvPr/>
          </p:nvSpPr>
          <p:spPr>
            <a:xfrm>
              <a:off x="1093453" y="4712456"/>
              <a:ext cx="376755" cy="407763"/>
            </a:xfrm>
            <a:prstGeom prst="diamond">
              <a:avLst/>
            </a:prstGeom>
            <a:solidFill>
              <a:srgbClr val="008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iamond 46"/>
            <p:cNvSpPr/>
            <p:nvPr/>
          </p:nvSpPr>
          <p:spPr>
            <a:xfrm>
              <a:off x="5799198" y="4729229"/>
              <a:ext cx="376755" cy="407763"/>
            </a:xfrm>
            <a:prstGeom prst="diamond">
              <a:avLst/>
            </a:prstGeom>
            <a:solidFill>
              <a:srgbClr val="008000"/>
            </a:solidFill>
            <a:ln w="28575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33"/>
            <p:cNvGrpSpPr/>
            <p:nvPr/>
          </p:nvGrpSpPr>
          <p:grpSpPr>
            <a:xfrm>
              <a:off x="1572172" y="4851400"/>
              <a:ext cx="4140466" cy="165100"/>
              <a:chOff x="1211560" y="5016500"/>
              <a:chExt cx="3181825" cy="1651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211560" y="5016500"/>
                <a:ext cx="1561662" cy="165100"/>
              </a:xfrm>
              <a:prstGeom prst="rect">
                <a:avLst/>
              </a:prstGeom>
              <a:solidFill>
                <a:srgbClr val="A6A6A6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775379" y="5016500"/>
                <a:ext cx="767673" cy="1651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545206" y="5016500"/>
                <a:ext cx="848179" cy="165100"/>
              </a:xfrm>
              <a:prstGeom prst="rect">
                <a:avLst/>
              </a:prstGeom>
              <a:solidFill>
                <a:srgbClr val="A6A6A6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3082147" y="5780619"/>
            <a:ext cx="19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Too-early error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12196</TotalTime>
  <Words>1234</Words>
  <Application>Microsoft Macintosh PowerPoint</Application>
  <PresentationFormat>On-screen Show (4:3)</PresentationFormat>
  <Paragraphs>250</Paragraphs>
  <Slides>20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Millisecond Time Interval Estimation in a Dynamic Task</vt:lpstr>
      <vt:lpstr>Time estimation in isolation</vt:lpstr>
      <vt:lpstr>Time estimation in multitasking</vt:lpstr>
      <vt:lpstr>Slide 4</vt:lpstr>
      <vt:lpstr>Time estimation in Space Fortress</vt:lpstr>
      <vt:lpstr>IFF tapping task</vt:lpstr>
      <vt:lpstr>Too-early bias in the IFF tapping task</vt:lpstr>
      <vt:lpstr>What factors explain the too-early bias  in the IFF tapping task?</vt:lpstr>
      <vt:lpstr>Slide 9</vt:lpstr>
      <vt:lpstr>Slide 10</vt:lpstr>
      <vt:lpstr>Slide 11</vt:lpstr>
      <vt:lpstr>Slide 12</vt:lpstr>
      <vt:lpstr>Slide 13</vt:lpstr>
      <vt:lpstr>Results: Intermediate-tap-only games</vt:lpstr>
      <vt:lpstr>Time estimation in ACT-R</vt:lpstr>
      <vt:lpstr>Slide 16</vt:lpstr>
      <vt:lpstr>Contamination effect: Blending Mechanism </vt:lpstr>
      <vt:lpstr>Distance effect: Emergency production rule</vt:lpstr>
      <vt:lpstr>Slide 19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JUNGAA MOON</dc:creator>
  <cp:lastModifiedBy>JUNGAA MOON</cp:lastModifiedBy>
  <cp:revision>908</cp:revision>
  <dcterms:created xsi:type="dcterms:W3CDTF">2012-07-28T12:35:15Z</dcterms:created>
  <dcterms:modified xsi:type="dcterms:W3CDTF">2012-07-28T18:22:00Z</dcterms:modified>
</cp:coreProperties>
</file>