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72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7" r:id="rId13"/>
    <p:sldId id="269" r:id="rId14"/>
    <p:sldId id="270" r:id="rId15"/>
    <p:sldId id="276" r:id="rId16"/>
    <p:sldId id="274" r:id="rId17"/>
    <p:sldId id="273" r:id="rId18"/>
    <p:sldId id="265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F7E0-0256-6A4F-BEDF-4AA8478D409B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EF13-D230-CA4A-A534-0C04712C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SAL: A Hybrid Cognitive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. </a:t>
            </a:r>
            <a:r>
              <a:rPr lang="en-US" dirty="0" smtClean="0"/>
              <a:t>Vinokurov</a:t>
            </a:r>
            <a:r>
              <a:rPr lang="en-US" baseline="30000" dirty="0" smtClean="0"/>
              <a:t>1</a:t>
            </a:r>
            <a:r>
              <a:rPr lang="en-US" dirty="0" smtClean="0"/>
              <a:t>, C. Lebiere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 smtClean="0"/>
              <a:t>. Wyatte</a:t>
            </a:r>
            <a:r>
              <a:rPr lang="en-US" baseline="30000" dirty="0" smtClean="0"/>
              <a:t>2</a:t>
            </a:r>
            <a:r>
              <a:rPr lang="en-US" dirty="0" smtClean="0"/>
              <a:t>, S. Herd</a:t>
            </a:r>
            <a:r>
              <a:rPr lang="en-US" baseline="30000" dirty="0" smtClean="0"/>
              <a:t>2</a:t>
            </a:r>
            <a:r>
              <a:rPr lang="en-US" dirty="0" smtClean="0"/>
              <a:t>, R. O’Reilly</a:t>
            </a:r>
            <a:r>
              <a:rPr lang="en-US" baseline="30000" dirty="0" smtClean="0"/>
              <a:t>2</a:t>
            </a:r>
          </a:p>
          <a:p>
            <a:r>
              <a:rPr lang="en-US" sz="1200" dirty="0" smtClean="0"/>
              <a:t>1. Carnegie Mellon University, 2. University of Colorado, Boulder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 Applications: Self-supervised Object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Goal: to ground symbol cognition in low-level perception.</a:t>
            </a:r>
          </a:p>
          <a:p>
            <a:r>
              <a:rPr lang="en-US" dirty="0" smtClean="0"/>
              <a:t>Three pre-training regimes were used to train the </a:t>
            </a:r>
            <a:r>
              <a:rPr lang="en-US" dirty="0" err="1" smtClean="0"/>
              <a:t>Leabra</a:t>
            </a:r>
            <a:r>
              <a:rPr lang="en-US" dirty="0" smtClean="0"/>
              <a:t> neural network: full training (recognition of all object classes), half-training (recognition of only 50 object classes), and no training (network weights are random).</a:t>
            </a:r>
          </a:p>
          <a:p>
            <a:r>
              <a:rPr lang="en-US" dirty="0" smtClean="0"/>
              <a:t>The set of objects presented to the model is a subset of object classes that the neural network was </a:t>
            </a:r>
            <a:r>
              <a:rPr lang="en-US" i="1" dirty="0" smtClean="0"/>
              <a:t>not</a:t>
            </a:r>
            <a:r>
              <a:rPr lang="en-US" dirty="0" smtClean="0"/>
              <a:t> trained to recognize, i.e. the TEST class.</a:t>
            </a:r>
          </a:p>
          <a:p>
            <a:r>
              <a:rPr lang="en-US" dirty="0" smtClean="0"/>
              <a:t>The chunk obtained from the observation contains a vector that represents the encoding of the visual stimulus in </a:t>
            </a:r>
            <a:r>
              <a:rPr lang="en-US" dirty="0" err="1" smtClean="0"/>
              <a:t>Leabra’s</a:t>
            </a:r>
            <a:r>
              <a:rPr lang="en-US" dirty="0" smtClean="0"/>
              <a:t> simulation of the </a:t>
            </a:r>
            <a:r>
              <a:rPr lang="en-US" dirty="0" err="1" smtClean="0"/>
              <a:t>inferotemporal</a:t>
            </a:r>
            <a:r>
              <a:rPr lang="en-US" dirty="0" smtClean="0"/>
              <a:t> cortex (IT) layer.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Self-supervised Learning,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When the integrated model observes a presented item, it tries to recall an association between the percept (i.e. the IT vector) and a label assigned to the item.</a:t>
            </a:r>
          </a:p>
          <a:p>
            <a:r>
              <a:rPr lang="en-US" dirty="0" smtClean="0"/>
              <a:t>If the model fails to recall an association (which will happen initially) it generates a label (in this case, simply an integer) to associate with the percept.</a:t>
            </a:r>
          </a:p>
          <a:p>
            <a:r>
              <a:rPr lang="en-US" dirty="0" smtClean="0"/>
              <a:t>The label is then used as feedback to the neural network, which adjusts its connection weights to increase the strength of association between the item and the label.</a:t>
            </a:r>
          </a:p>
          <a:p>
            <a:r>
              <a:rPr lang="en-US" dirty="0" smtClean="0"/>
              <a:t>During training, network weights converge to a stable representation of the IT feature vector for each object class.</a:t>
            </a:r>
          </a:p>
          <a:p>
            <a:r>
              <a:rPr lang="en-US" dirty="0" smtClean="0"/>
              <a:t>The complete model thus bootstraps from the initial feature set obtained from pre-training to learning, in a self-supervised fashion, to recognize object categories.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 Model Flow</a:t>
            </a:r>
            <a:endParaRPr lang="en-US" dirty="0"/>
          </a:p>
        </p:txBody>
      </p:sp>
      <p:pic>
        <p:nvPicPr>
          <p:cNvPr id="8" name="Content Placeholder 7" descr="sal-flow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0874" r="-9087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Self-supervised Learning,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pre-training regime with completely random network weights does not result in any learning at all.</a:t>
            </a:r>
          </a:p>
          <a:p>
            <a:r>
              <a:rPr lang="en-US" dirty="0" smtClean="0"/>
              <a:t>When the network is completely trained, the ACT-R model learns the labels almost perfectly, with the exception of shape-based confusions (globe/skull, toaster/dice).</a:t>
            </a:r>
          </a:p>
          <a:p>
            <a:r>
              <a:rPr lang="en-US" dirty="0" smtClean="0"/>
              <a:t>The half-trained model is the most interesting case.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Fully-trained model</a:t>
            </a:r>
            <a:endParaRPr lang="en-US" dirty="0"/>
          </a:p>
        </p:txBody>
      </p:sp>
      <p:pic>
        <p:nvPicPr>
          <p:cNvPr id="4" name="Content Placeholder 3" descr="25-items-trained-network.eps"/>
          <p:cNvPicPr>
            <a:picLocks noGrp="1" noChangeAspect="1"/>
          </p:cNvPicPr>
          <p:nvPr>
            <p:ph idx="1"/>
          </p:nvPr>
        </p:nvPicPr>
        <p:blipFill>
          <a:blip r:embed="rId2"/>
          <a:srcRect l="-32315" r="-32315"/>
          <a:stretch>
            <a:fillRect/>
          </a:stretch>
        </p:blipFill>
        <p:spPr>
          <a:xfrm>
            <a:off x="0" y="1348758"/>
            <a:ext cx="9143288" cy="50284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Partially-Trained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167366"/>
            <a:ext cx="6352906" cy="56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IT vector is a shape-based feature vector which does not capture orientation, size, or texture.</a:t>
            </a:r>
          </a:p>
          <a:p>
            <a:r>
              <a:rPr lang="en-US" dirty="0" smtClean="0"/>
              <a:t>We need another signal that will help us distinguish between objects. Like, say, a motor signal.</a:t>
            </a:r>
          </a:p>
          <a:p>
            <a:r>
              <a:rPr lang="en-US" dirty="0" smtClean="0"/>
              <a:t>We don’t have a </a:t>
            </a:r>
            <a:r>
              <a:rPr lang="en-US" dirty="0" err="1" smtClean="0"/>
              <a:t>neurally</a:t>
            </a:r>
            <a:r>
              <a:rPr lang="en-US" dirty="0" smtClean="0"/>
              <a:t>-based motor module so far, but we can do is mock up a symbolic motor module.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Symbolic Motor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symbolic motor module is an extension of ACT-R that “acts” on the objects. It performs some symbolic operation on a presented object and returns either success or failure.</a:t>
            </a:r>
          </a:p>
          <a:p>
            <a:r>
              <a:rPr lang="en-US" dirty="0" smtClean="0"/>
              <a:t>The model remembers the results of actions just like it remembers the percept that it associates with a label.</a:t>
            </a:r>
          </a:p>
          <a:p>
            <a:r>
              <a:rPr lang="en-US" dirty="0" smtClean="0"/>
              <a:t>Recalls are then cued on both action results and visual percepts.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bel-gen-results-progressive-items_3-rt_-4.0-mp_2.0-ans_.25-iterations_50-epoch_1-file_5-learn_Y_conf_matrix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363811" y="598714"/>
            <a:ext cx="11018435" cy="6059715"/>
          </a:xfrm>
        </p:spPr>
      </p:pic>
      <p:sp>
        <p:nvSpPr>
          <p:cNvPr id="3" name="TextBox 2"/>
          <p:cNvSpPr txBox="1"/>
          <p:nvPr/>
        </p:nvSpPr>
        <p:spPr>
          <a:xfrm>
            <a:off x="544286" y="317500"/>
            <a:ext cx="799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Confusion matrix showing the progress of self-supervised learning that combines the IT vector information with the symbolic motor module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Testing the model afterwards…</a:t>
            </a:r>
            <a:endParaRPr lang="en-US" dirty="0"/>
          </a:p>
        </p:txBody>
      </p:sp>
      <p:pic>
        <p:nvPicPr>
          <p:cNvPr id="4" name="Content Placeholder 3" descr="label-gen-results-progressive-items_3-rt_-8.0-mp_2.0-ans_.25-iterations_100-epoch_1-file_5-learn_N_conf_matrix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115535" y="979714"/>
            <a:ext cx="10688541" cy="58782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ACT-R: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established, production rule-based cognitive architecture which implements a model of declarative memory.</a:t>
            </a:r>
          </a:p>
          <a:p>
            <a:r>
              <a:rPr lang="en-US" dirty="0" smtClean="0"/>
              <a:t>Created as a model of higher-level human cognition.</a:t>
            </a:r>
          </a:p>
          <a:p>
            <a:r>
              <a:rPr lang="en-US" dirty="0" smtClean="0"/>
              <a:t>Highly modular: ACT-R modules expose “buffers” to the central core of the system and the buffers can connect ACT-R to the outside world.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next step of the SAL integration process is the creation of a </a:t>
            </a:r>
            <a:r>
              <a:rPr lang="en-US" dirty="0" err="1" smtClean="0"/>
              <a:t>neurally</a:t>
            </a:r>
            <a:r>
              <a:rPr lang="en-US" dirty="0"/>
              <a:t>-</a:t>
            </a:r>
            <a:r>
              <a:rPr lang="en-US" dirty="0" smtClean="0"/>
              <a:t>based motor model in </a:t>
            </a:r>
            <a:r>
              <a:rPr lang="en-US" dirty="0" err="1" smtClean="0"/>
              <a:t>Leabra</a:t>
            </a:r>
            <a:r>
              <a:rPr lang="en-US" dirty="0" smtClean="0"/>
              <a:t>, which will interface with ACT-R via a buffer. The model is still in development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But the model developer, Sergio </a:t>
            </a:r>
            <a:r>
              <a:rPr lang="en-US" dirty="0" err="1" smtClean="0"/>
              <a:t>Verduzco</a:t>
            </a:r>
            <a:r>
              <a:rPr lang="en-US" dirty="0" smtClean="0"/>
              <a:t>, was just </a:t>
            </a:r>
            <a:r>
              <a:rPr lang="en-US" strike="sngStrike" dirty="0" smtClean="0"/>
              <a:t>indoctrinated</a:t>
            </a:r>
            <a:r>
              <a:rPr lang="en-US" dirty="0" smtClean="0"/>
              <a:t> trained at the ACT-R summer school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also aim to unify the metacognitive old/new recognition model with the self-supervised object learning model to improve 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all signal sources for maximal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ACT-R: A Schematic View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286000" y="1600200"/>
          <a:ext cx="4599213" cy="471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Document" r:id="rId3" imgW="2325624" imgH="2383536" progId="Word.Document.8">
                  <p:embed/>
                </p:oleObj>
              </mc:Choice>
              <mc:Fallback>
                <p:oleObj name="Document" r:id="rId3" imgW="2325624" imgH="238353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4599213" cy="4712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Memory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Memory in ACT-R is stored in “chunks”; a chunk is just a data structure that contains some “slots” that are assigned values. Values can be any valid Lisp data structure including other chunks.</a:t>
            </a:r>
          </a:p>
          <a:p>
            <a:r>
              <a:rPr lang="en-US" dirty="0" smtClean="0"/>
              <a:t>When a retrieval request is made, the chunk with the highest activation is retrieved. Activation is calculated according to the formula:</a:t>
            </a:r>
          </a:p>
          <a:p>
            <a:pPr algn="ctr"/>
            <a:r>
              <a:rPr lang="en-US" dirty="0" smtClean="0"/>
              <a:t>A = B + P + S + </a:t>
            </a:r>
            <a:r>
              <a:rPr lang="en-US" dirty="0" err="1" smtClean="0"/>
              <a:t>ε</a:t>
            </a:r>
            <a:endParaRPr lang="en-US" dirty="0" smtClean="0"/>
          </a:p>
          <a:p>
            <a:r>
              <a:rPr lang="en-US" dirty="0" smtClean="0"/>
              <a:t>Where B is the base level activation, P is the activation due to partial matching, S is the spreading activation (uniformly 0 in our case), and </a:t>
            </a:r>
            <a:r>
              <a:rPr lang="en-US" dirty="0" err="1" smtClean="0"/>
              <a:t>ε</a:t>
            </a:r>
            <a:r>
              <a:rPr lang="en-US" dirty="0" smtClean="0"/>
              <a:t> is the noise.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ACT-R’s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ACT-R contains symbolic and </a:t>
            </a:r>
            <a:r>
              <a:rPr lang="en-US" dirty="0" err="1" smtClean="0"/>
              <a:t>subsymbolic</a:t>
            </a:r>
            <a:r>
              <a:rPr lang="en-US" dirty="0" smtClean="0"/>
              <a:t> components, but does not reach all the way down to the neural level.</a:t>
            </a:r>
          </a:p>
          <a:p>
            <a:r>
              <a:rPr lang="en-US" dirty="0" smtClean="0"/>
              <a:t>As a consequence, ACT-R doesn’t really have “eyes” or “hands” (motor module </a:t>
            </a:r>
            <a:r>
              <a:rPr lang="en-US" dirty="0" err="1" smtClean="0"/>
              <a:t>nonwithstanding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That makes it difficult to interact with the world in non-symbolic ways.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</a:t>
            </a:r>
            <a:r>
              <a:rPr lang="en-US" dirty="0" err="1" smtClean="0"/>
              <a:t>Leabra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Leabra</a:t>
            </a:r>
            <a:r>
              <a:rPr lang="en-US" dirty="0" smtClean="0"/>
              <a:t> (Local, Error-driven and Associative Biologically Realistic Algorithm) is a model of neural interaction developed by O’Reilly </a:t>
            </a:r>
            <a:r>
              <a:rPr lang="en-US" i="1" dirty="0" smtClean="0"/>
              <a:t>et. al.</a:t>
            </a:r>
            <a:r>
              <a:rPr lang="en-US" dirty="0" smtClean="0"/>
              <a:t> at the University of Colorado, Boulder.</a:t>
            </a:r>
          </a:p>
          <a:p>
            <a:r>
              <a:rPr lang="en-US" dirty="0" smtClean="0"/>
              <a:t>Emergent is an environment in which a </a:t>
            </a:r>
            <a:r>
              <a:rPr lang="en-US" dirty="0" err="1" smtClean="0"/>
              <a:t>Leabra</a:t>
            </a:r>
            <a:r>
              <a:rPr lang="en-US" dirty="0" smtClean="0"/>
              <a:t> model is realized. It can implement a self-contained, simulated 3D world.</a:t>
            </a:r>
          </a:p>
          <a:p>
            <a:r>
              <a:rPr lang="en-US" dirty="0" smtClean="0"/>
              <a:t>In particular, a model called </a:t>
            </a:r>
            <a:r>
              <a:rPr lang="en-US" dirty="0" err="1" smtClean="0"/>
              <a:t>LVis</a:t>
            </a:r>
            <a:r>
              <a:rPr lang="en-US" dirty="0" smtClean="0"/>
              <a:t> (</a:t>
            </a:r>
            <a:r>
              <a:rPr lang="en-US" dirty="0" err="1" smtClean="0"/>
              <a:t>Leabra</a:t>
            </a:r>
            <a:r>
              <a:rPr lang="en-US" dirty="0" smtClean="0"/>
              <a:t> Vision) implements a simulation of the human visual system.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Leabra</a:t>
            </a:r>
            <a:r>
              <a:rPr lang="en-US" dirty="0" smtClean="0"/>
              <a:t> Vision Model</a:t>
            </a:r>
            <a:endParaRPr lang="en-US" dirty="0"/>
          </a:p>
        </p:txBody>
      </p:sp>
      <p:pic>
        <p:nvPicPr>
          <p:cNvPr id="4" name="Content Placeholder 3" descr="leabr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750" r="-4575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SAL: Synthesis of ACT-R and </a:t>
            </a:r>
            <a:r>
              <a:rPr lang="en-US" dirty="0" err="1" smtClean="0"/>
              <a:t>Leabra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combine ACT-R and </a:t>
            </a:r>
            <a:r>
              <a:rPr lang="en-US" dirty="0" err="1" smtClean="0"/>
              <a:t>Leabra</a:t>
            </a:r>
            <a:r>
              <a:rPr lang="en-US" dirty="0" smtClean="0"/>
              <a:t> by implementing an module that exposes a </a:t>
            </a:r>
            <a:r>
              <a:rPr lang="en-US" dirty="0" err="1" smtClean="0"/>
              <a:t>leabra</a:t>
            </a:r>
            <a:r>
              <a:rPr lang="en-US" dirty="0" smtClean="0"/>
              <a:t>-visual buffer to the ACT-R core.</a:t>
            </a:r>
          </a:p>
          <a:p>
            <a:r>
              <a:rPr lang="en-US" dirty="0" smtClean="0"/>
              <a:t>The module handles communication with </a:t>
            </a:r>
            <a:r>
              <a:rPr lang="en-US" dirty="0" err="1" smtClean="0"/>
              <a:t>Leabra</a:t>
            </a:r>
            <a:r>
              <a:rPr lang="en-US" dirty="0" smtClean="0"/>
              <a:t> using sockets; data is obtained from </a:t>
            </a:r>
            <a:r>
              <a:rPr lang="en-US" dirty="0" err="1" smtClean="0"/>
              <a:t>Leabra</a:t>
            </a:r>
            <a:r>
              <a:rPr lang="en-US" dirty="0" smtClean="0"/>
              <a:t> and commands are issued from ACT-R.</a:t>
            </a:r>
          </a:p>
          <a:p>
            <a:r>
              <a:rPr lang="en-US" dirty="0" smtClean="0"/>
              <a:t>Data taken from </a:t>
            </a:r>
            <a:r>
              <a:rPr lang="en-US" dirty="0" err="1" smtClean="0"/>
              <a:t>Leabra</a:t>
            </a:r>
            <a:r>
              <a:rPr lang="en-US" dirty="0" smtClean="0"/>
              <a:t> is transformed into chunks that are then made available in the </a:t>
            </a:r>
            <a:r>
              <a:rPr lang="en-US" dirty="0" err="1" smtClean="0"/>
              <a:t>leabra</a:t>
            </a:r>
            <a:r>
              <a:rPr lang="en-US" dirty="0" smtClean="0"/>
              <a:t>-visual buffer.</a:t>
            </a:r>
          </a:p>
          <a:p>
            <a:r>
              <a:rPr lang="en-US" dirty="0" smtClean="0"/>
              <a:t>The current integration only implements an interface to the vision model, but a neural motor module is in the works.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 Applications: </a:t>
            </a:r>
            <a:r>
              <a:rPr lang="en-US" dirty="0" err="1" smtClean="0"/>
              <a:t>Metacognition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Leabra</a:t>
            </a:r>
            <a:r>
              <a:rPr lang="en-US" dirty="0" smtClean="0"/>
              <a:t> neural network is trained to recognize 50 out of 100 object classes. The set of objects is thus partitioned into TRAIN and TEST subsets.</a:t>
            </a:r>
          </a:p>
          <a:p>
            <a:r>
              <a:rPr lang="en-US" dirty="0" smtClean="0"/>
              <a:t>The ACT-R model’s declarative memory is pre-loaded with examples of both TRAIN and TEST items.</a:t>
            </a:r>
          </a:p>
          <a:p>
            <a:r>
              <a:rPr lang="en-US" dirty="0" smtClean="0"/>
              <a:t>An ACT-R chunk obtained from </a:t>
            </a:r>
            <a:r>
              <a:rPr lang="en-US" dirty="0" err="1" smtClean="0"/>
              <a:t>Leabra</a:t>
            </a:r>
            <a:r>
              <a:rPr lang="en-US" dirty="0" smtClean="0"/>
              <a:t> observing an item contains parameters that measure the net activation of different layers of the network.</a:t>
            </a:r>
          </a:p>
          <a:p>
            <a:r>
              <a:rPr lang="en-US" dirty="0" smtClean="0"/>
              <a:t>ACT-R’s blending mechanism is used to determine whether the observed object belongs to the TRAIN or TEST class based on a recall cued on the aforementioned activations.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1173</Words>
  <Application>Microsoft Macintosh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SAL: A Hybrid Cognitive Architecture</vt:lpstr>
      <vt:lpstr>ACT-R: Overview</vt:lpstr>
      <vt:lpstr>ACT-R: A Schematic View</vt:lpstr>
      <vt:lpstr>ACT: Memory Theory</vt:lpstr>
      <vt:lpstr>ACT-R’s limitations</vt:lpstr>
      <vt:lpstr>Enter Leabra</vt:lpstr>
      <vt:lpstr>The Leabra Vision Model</vt:lpstr>
      <vt:lpstr>SAL: Synthesis of ACT-R and Leabra</vt:lpstr>
      <vt:lpstr>SAL Applications: Metacognition</vt:lpstr>
      <vt:lpstr>SAL Applications: Self-supervised Object Learning</vt:lpstr>
      <vt:lpstr>Self-supervised Learning, cont.</vt:lpstr>
      <vt:lpstr>SAL Model Flow</vt:lpstr>
      <vt:lpstr>Self-supervised Learning, cont.</vt:lpstr>
      <vt:lpstr>Fully-trained model</vt:lpstr>
      <vt:lpstr>Partially-Trained Model</vt:lpstr>
      <vt:lpstr>Problems with the model</vt:lpstr>
      <vt:lpstr>The Symbolic Motor Module</vt:lpstr>
      <vt:lpstr>PowerPoint Presentation</vt:lpstr>
      <vt:lpstr>Testing the model afterwards…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SAL: A Hybrid Cognitive Architecture</dc:title>
  <dc:creator>Jerry Vinokurov</dc:creator>
  <cp:lastModifiedBy>Christian Lebiere</cp:lastModifiedBy>
  <cp:revision>32</cp:revision>
  <dcterms:created xsi:type="dcterms:W3CDTF">2012-07-26T14:04:33Z</dcterms:created>
  <dcterms:modified xsi:type="dcterms:W3CDTF">2012-07-27T15:43:15Z</dcterms:modified>
</cp:coreProperties>
</file>