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sldIdLst>
    <p:sldId id="256" r:id="rId2"/>
    <p:sldId id="286" r:id="rId3"/>
    <p:sldId id="282" r:id="rId4"/>
    <p:sldId id="283" r:id="rId5"/>
    <p:sldId id="284" r:id="rId6"/>
    <p:sldId id="287" r:id="rId7"/>
    <p:sldId id="300" r:id="rId8"/>
    <p:sldId id="289" r:id="rId9"/>
    <p:sldId id="290" r:id="rId10"/>
    <p:sldId id="257" r:id="rId11"/>
    <p:sldId id="263" r:id="rId12"/>
    <p:sldId id="266" r:id="rId13"/>
    <p:sldId id="279" r:id="rId14"/>
    <p:sldId id="291" r:id="rId15"/>
    <p:sldId id="267" r:id="rId16"/>
    <p:sldId id="292" r:id="rId17"/>
    <p:sldId id="293" r:id="rId18"/>
    <p:sldId id="294" r:id="rId19"/>
    <p:sldId id="296" r:id="rId20"/>
    <p:sldId id="298" r:id="rId21"/>
    <p:sldId id="280" r:id="rId22"/>
    <p:sldId id="301" r:id="rId23"/>
    <p:sldId id="295" r:id="rId24"/>
    <p:sldId id="260" r:id="rId25"/>
    <p:sldId id="264" r:id="rId26"/>
    <p:sldId id="259" r:id="rId27"/>
    <p:sldId id="258" r:id="rId28"/>
    <p:sldId id="277" r:id="rId29"/>
    <p:sldId id="275" r:id="rId30"/>
    <p:sldId id="271" r:id="rId31"/>
    <p:sldId id="278" r:id="rId32"/>
    <p:sldId id="272" r:id="rId33"/>
    <p:sldId id="273" r:id="rId34"/>
    <p:sldId id="28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3" autoAdjust="0"/>
    <p:restoredTop sz="92216" autoAdjust="0"/>
  </p:normalViewPr>
  <p:slideViewPr>
    <p:cSldViewPr>
      <p:cViewPr varScale="1">
        <p:scale>
          <a:sx n="59" d="100"/>
          <a:sy n="59" d="100"/>
        </p:scale>
        <p:origin x="-117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ob\Local%20Settings\Temp\aasociative%20learning%20results%200507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ob\Local%20Settings\Temp\aasociative%20learning%20results%200507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Interference-based</a:t>
            </a:r>
            <a:r>
              <a:rPr lang="en-US" baseline="0"/>
              <a:t> Decay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P(recall)</c:v>
                </c:pt>
              </c:strCache>
            </c:strRef>
          </c:tx>
          <c:spPr>
            <a:ln w="47625">
              <a:noFill/>
            </a:ln>
          </c:spPr>
          <c:trendline>
            <c:trendlineType val="power"/>
            <c:dispRSqr val="1"/>
            <c:dispEq val="1"/>
            <c:trendlineLbl>
              <c:layout>
                <c:manualLayout>
                  <c:x val="6.6161854768153949E-2"/>
                  <c:y val="-0.13265456401283188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/>
                  </a:pPr>
                  <a:endParaRPr lang="en-US"/>
                </a:p>
              </c:txPr>
            </c:trendlineLbl>
          </c:trendline>
          <c:yVal>
            <c:numRef>
              <c:f>Sheet1!$B$3:$B$22</c:f>
              <c:numCache>
                <c:formatCode>General</c:formatCode>
                <c:ptCount val="20"/>
                <c:pt idx="0">
                  <c:v>0.68700000000000039</c:v>
                </c:pt>
                <c:pt idx="1">
                  <c:v>0.45800000000000002</c:v>
                </c:pt>
                <c:pt idx="2">
                  <c:v>0.36500000000000021</c:v>
                </c:pt>
                <c:pt idx="3">
                  <c:v>0.29300000000000015</c:v>
                </c:pt>
                <c:pt idx="4">
                  <c:v>0.23600000000000004</c:v>
                </c:pt>
                <c:pt idx="5">
                  <c:v>0.20200000000000001</c:v>
                </c:pt>
                <c:pt idx="6">
                  <c:v>0.18000000000000008</c:v>
                </c:pt>
                <c:pt idx="7">
                  <c:v>0.161</c:v>
                </c:pt>
                <c:pt idx="8">
                  <c:v>0.14200000000000004</c:v>
                </c:pt>
                <c:pt idx="9">
                  <c:v>0.13</c:v>
                </c:pt>
                <c:pt idx="10">
                  <c:v>0.112</c:v>
                </c:pt>
                <c:pt idx="11">
                  <c:v>0.10800000000000004</c:v>
                </c:pt>
                <c:pt idx="12">
                  <c:v>9.9000000000000046E-2</c:v>
                </c:pt>
                <c:pt idx="13">
                  <c:v>9.2000000000000026E-2</c:v>
                </c:pt>
                <c:pt idx="14">
                  <c:v>8.9000000000000065E-2</c:v>
                </c:pt>
                <c:pt idx="15">
                  <c:v>7.3000000000000009E-2</c:v>
                </c:pt>
                <c:pt idx="16">
                  <c:v>6.5000000000000002E-2</c:v>
                </c:pt>
                <c:pt idx="17">
                  <c:v>5.8000000000000003E-2</c:v>
                </c:pt>
                <c:pt idx="18">
                  <c:v>6.0000000000000026E-2</c:v>
                </c:pt>
                <c:pt idx="19">
                  <c:v>5.3999999999999999E-2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836992"/>
        <c:axId val="134838912"/>
      </c:scatterChart>
      <c:valAx>
        <c:axId val="134836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Lists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34838912"/>
        <c:crosses val="autoZero"/>
        <c:crossBetween val="midCat"/>
      </c:valAx>
      <c:valAx>
        <c:axId val="134838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P(recall)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83699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Positional Confusion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Sheet1!$G$2</c:f>
              <c:strCache>
                <c:ptCount val="1"/>
                <c:pt idx="0">
                  <c:v>First</c:v>
                </c:pt>
              </c:strCache>
            </c:strRef>
          </c:tx>
          <c:xVal>
            <c:numRef>
              <c:f>Sheet1!$F$3:$F$7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Sheet1!$G$3:$G$7</c:f>
              <c:numCache>
                <c:formatCode>General</c:formatCode>
                <c:ptCount val="5"/>
                <c:pt idx="0">
                  <c:v>0.78400000000000003</c:v>
                </c:pt>
                <c:pt idx="1">
                  <c:v>6.0000000000000036E-3</c:v>
                </c:pt>
                <c:pt idx="2">
                  <c:v>0.10100000000000002</c:v>
                </c:pt>
                <c:pt idx="3">
                  <c:v>7.0000000000000034E-2</c:v>
                </c:pt>
                <c:pt idx="4">
                  <c:v>0.126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Sheet1!$H$2</c:f>
              <c:strCache>
                <c:ptCount val="1"/>
                <c:pt idx="0">
                  <c:v>Second</c:v>
                </c:pt>
              </c:strCache>
            </c:strRef>
          </c:tx>
          <c:xVal>
            <c:numRef>
              <c:f>Sheet1!$F$3:$F$7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Sheet1!$H$3:$H$7</c:f>
              <c:numCache>
                <c:formatCode>General</c:formatCode>
                <c:ptCount val="5"/>
                <c:pt idx="0">
                  <c:v>9.4000000000000042E-2</c:v>
                </c:pt>
                <c:pt idx="1">
                  <c:v>0.63800000000000034</c:v>
                </c:pt>
                <c:pt idx="2">
                  <c:v>3.2000000000000021E-2</c:v>
                </c:pt>
                <c:pt idx="3">
                  <c:v>0.14300000000000004</c:v>
                </c:pt>
                <c:pt idx="4">
                  <c:v>0.14700000000000008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Sheet1!$I$2</c:f>
              <c:strCache>
                <c:ptCount val="1"/>
                <c:pt idx="0">
                  <c:v>Third</c:v>
                </c:pt>
              </c:strCache>
            </c:strRef>
          </c:tx>
          <c:xVal>
            <c:numRef>
              <c:f>Sheet1!$F$3:$F$7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Sheet1!$I$3:$I$7</c:f>
              <c:numCache>
                <c:formatCode>General</c:formatCode>
                <c:ptCount val="5"/>
                <c:pt idx="0">
                  <c:v>3.9000000000000021E-2</c:v>
                </c:pt>
                <c:pt idx="1">
                  <c:v>0.17300000000000001</c:v>
                </c:pt>
                <c:pt idx="2">
                  <c:v>0.51700000000000002</c:v>
                </c:pt>
                <c:pt idx="3">
                  <c:v>8.0000000000000057E-2</c:v>
                </c:pt>
                <c:pt idx="4">
                  <c:v>0.20300000000000001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Sheet1!$J$2</c:f>
              <c:strCache>
                <c:ptCount val="1"/>
                <c:pt idx="0">
                  <c:v>Fourth</c:v>
                </c:pt>
              </c:strCache>
            </c:strRef>
          </c:tx>
          <c:xVal>
            <c:numRef>
              <c:f>Sheet1!$F$3:$F$7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Sheet1!$J$3:$J$7</c:f>
              <c:numCache>
                <c:formatCode>General</c:formatCode>
                <c:ptCount val="5"/>
                <c:pt idx="0">
                  <c:v>4.3000000000000003E-2</c:v>
                </c:pt>
                <c:pt idx="1">
                  <c:v>9.7000000000000017E-2</c:v>
                </c:pt>
                <c:pt idx="2">
                  <c:v>0.21600000000000008</c:v>
                </c:pt>
                <c:pt idx="3">
                  <c:v>0.46400000000000002</c:v>
                </c:pt>
                <c:pt idx="4">
                  <c:v>0.13400000000000001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Sheet1!$K$2</c:f>
              <c:strCache>
                <c:ptCount val="1"/>
                <c:pt idx="0">
                  <c:v>Fifth</c:v>
                </c:pt>
              </c:strCache>
            </c:strRef>
          </c:tx>
          <c:xVal>
            <c:numRef>
              <c:f>Sheet1!$F$3:$F$7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Sheet1!$K$3:$K$7</c:f>
              <c:numCache>
                <c:formatCode>General</c:formatCode>
                <c:ptCount val="5"/>
                <c:pt idx="0">
                  <c:v>4.0000000000000029E-2</c:v>
                </c:pt>
                <c:pt idx="1">
                  <c:v>8.6000000000000035E-2</c:v>
                </c:pt>
                <c:pt idx="2">
                  <c:v>0.13400000000000001</c:v>
                </c:pt>
                <c:pt idx="3">
                  <c:v>0.24300000000000008</c:v>
                </c:pt>
                <c:pt idx="4">
                  <c:v>0.39000000000000018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743424"/>
        <c:axId val="38774272"/>
      </c:scatterChart>
      <c:valAx>
        <c:axId val="38743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Position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774272"/>
        <c:crosses val="autoZero"/>
        <c:crossBetween val="midCat"/>
      </c:valAx>
      <c:valAx>
        <c:axId val="38774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P(Recall)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74342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EC34E-8592-4861-A631-122017F02B85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A8D5-2BFA-49D2-AAB8-02D7F0FC9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0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Brand Recognition – Plop </a:t>
            </a:r>
            <a:r>
              <a:rPr lang="en-US" dirty="0" err="1" smtClean="0"/>
              <a:t>Plop</a:t>
            </a:r>
            <a:r>
              <a:rPr lang="en-US" dirty="0" smtClean="0"/>
              <a:t> Fizz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Fizz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A8D5-2BFA-49D2-AAB8-02D7F0FC94C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A8D5-2BFA-49D2-AAB8-02D7F0FC94C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A8D5-2BFA-49D2-AAB8-02D7F0FC94C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A8D5-2BFA-49D2-AAB8-02D7F0FC94C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A8D5-2BFA-49D2-AAB8-02D7F0FC94C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Excitation / inhibition imbalances</a:t>
            </a:r>
            <a:r>
              <a:rPr lang="en-US" baseline="0" dirty="0" smtClean="0"/>
              <a:t> are linked to epilepsy, schizophrenia, hypersensitivity in humans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A8D5-2BFA-49D2-AAB8-02D7F0FC94C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A8D5-2BFA-49D2-AAB8-02D7F0FC94C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A8D5-2BFA-49D2-AAB8-02D7F0FC94C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A8D5-2BFA-49D2-AAB8-02D7F0FC94C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time to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A8D5-2BFA-49D2-AAB8-02D7F0FC94C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18232-10B6-424F-9D0F-220BD3AEA910}" type="datetime1">
              <a:rPr lang="en-US" smtClean="0"/>
              <a:pPr/>
              <a:t>7/28/2012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B7876-E993-4230-864C-16F54649F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E2F44-1376-40FA-B806-4F6C9DB08865}" type="datetime1">
              <a:rPr lang="en-US" smtClean="0"/>
              <a:pPr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B7876-E993-4230-864C-16F54649F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928DE8-FF87-494D-BB18-51027632280F}" type="datetime1">
              <a:rPr lang="en-US" smtClean="0"/>
              <a:pPr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B7876-E993-4230-864C-16F54649F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2EB01-8EB8-47D8-8A61-4A6312793C56}" type="datetime1">
              <a:rPr lang="en-US" smtClean="0"/>
              <a:pPr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B7876-E993-4230-864C-16F54649F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478F0-8499-4E37-B230-CF216662CDB2}" type="datetime1">
              <a:rPr lang="en-US" smtClean="0"/>
              <a:pPr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B7876-E993-4230-864C-16F54649F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B95AC-A170-402E-B42E-4F9A971B6FDA}" type="datetime1">
              <a:rPr lang="en-US" smtClean="0"/>
              <a:pPr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B7876-E993-4230-864C-16F54649F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0710C-F9AF-417B-9A59-21FFF2EA20EF}" type="datetime1">
              <a:rPr lang="en-US" smtClean="0"/>
              <a:pPr/>
              <a:t>7/28/2012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B7876-E993-4230-864C-16F54649F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27234-C726-4919-971E-B0FAF3CF4C09}" type="datetime1">
              <a:rPr lang="en-US" smtClean="0"/>
              <a:pPr/>
              <a:t>7/28/2012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B7876-E993-4230-864C-16F54649F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3415E-3587-434D-AC9E-850B26488959}" type="datetime1">
              <a:rPr lang="en-US" smtClean="0"/>
              <a:pPr/>
              <a:t>7/28/2012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B7876-E993-4230-864C-16F54649F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39F06-27D9-4CF3-B1F3-94C827129C14}" type="datetime1">
              <a:rPr lang="en-US" smtClean="0"/>
              <a:pPr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B7876-E993-4230-864C-16F54649F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4C949-0882-43DB-87E1-4E3F053A7BF6}" type="datetime1">
              <a:rPr lang="en-US" smtClean="0"/>
              <a:pPr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B7876-E993-4230-864C-16F54649F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1D07B3-AA43-4936-BDBB-7B74658D80B8}" type="datetime1">
              <a:rPr lang="en-US" smtClean="0"/>
              <a:pPr/>
              <a:t>7/28/2012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6B7876-E993-4230-864C-16F54649F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Updated Associative Learning Mechanism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Thomson &amp; Christian </a:t>
            </a:r>
            <a:r>
              <a:rPr lang="en-US" dirty="0" err="1" smtClean="0"/>
              <a:t>Lebiere</a:t>
            </a:r>
            <a:endParaRPr lang="en-US" dirty="0" smtClean="0"/>
          </a:p>
          <a:p>
            <a:r>
              <a:rPr lang="en-US" dirty="0" smtClean="0"/>
              <a:t>Carnegie Mellon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(Neural) Hebbian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Before getting too deep into our approach, here’s some necessary backgroun</a:t>
            </a:r>
            <a:r>
              <a:rPr lang="en-US" dirty="0" smtClean="0"/>
              <a:t>d:</a:t>
            </a:r>
            <a:endParaRPr lang="en-US" sz="2800" dirty="0" smtClean="0"/>
          </a:p>
          <a:p>
            <a:r>
              <a:rPr lang="en-US" sz="2800" dirty="0" smtClean="0"/>
              <a:t>Synchronous</a:t>
            </a:r>
          </a:p>
          <a:p>
            <a:pPr lvl="1"/>
            <a:r>
              <a:rPr lang="en-US" sz="2400" dirty="0" smtClean="0"/>
              <a:t>“Neurons that fire together wire together”</a:t>
            </a:r>
          </a:p>
          <a:p>
            <a:pPr lvl="1"/>
            <a:r>
              <a:rPr lang="en-US" sz="2400" dirty="0" smtClean="0"/>
              <a:t>Change in ∆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ij</a:t>
            </a:r>
            <a:r>
              <a:rPr lang="en-US" sz="2400" dirty="0" smtClean="0"/>
              <a:t> is a rectangular time window</a:t>
            </a:r>
          </a:p>
          <a:p>
            <a:pPr lvl="8"/>
            <a:endParaRPr lang="en-US" sz="1600" dirty="0" smtClean="0"/>
          </a:p>
          <a:p>
            <a:pPr lvl="1"/>
            <a:r>
              <a:rPr lang="en-US" sz="2400" dirty="0" smtClean="0"/>
              <a:t>Synapse association is                                      increased if pre- and                                            post-synaptic neurons                                           fire within a given                                                temporal resolution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5378908" y="4214649"/>
            <a:ext cx="3003092" cy="2254468"/>
            <a:chOff x="3321508" y="4451132"/>
            <a:chExt cx="3003092" cy="225446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810000" y="4495800"/>
              <a:ext cx="0" cy="1981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10000" y="5943600"/>
              <a:ext cx="2514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321508" y="4648200"/>
              <a:ext cx="4122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∆</a:t>
              </a:r>
              <a:r>
                <a:rPr lang="en-US" sz="1200" i="1" dirty="0" err="1" smtClean="0"/>
                <a:t>w</a:t>
              </a:r>
              <a:r>
                <a:rPr lang="en-US" sz="1200" i="1" baseline="-25000" dirty="0" err="1" smtClean="0"/>
                <a:t>ij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57600" y="5803235"/>
              <a:ext cx="152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28698" y="4451132"/>
              <a:ext cx="152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029200" y="4495800"/>
              <a:ext cx="0" cy="19812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953000" y="6428601"/>
              <a:ext cx="152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4306615" y="5334000"/>
              <a:ext cx="1447800" cy="609600"/>
              <a:chOff x="1371600" y="5029200"/>
              <a:chExt cx="914400" cy="6096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1371600" y="5029200"/>
                <a:ext cx="0" cy="609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2286000" y="5029200"/>
                <a:ext cx="0" cy="609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371600" y="5029200"/>
                <a:ext cx="9144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4130566" y="5943600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-∆</a:t>
              </a:r>
              <a:r>
                <a:rPr lang="en-US" sz="1200" i="1" dirty="0" smtClean="0"/>
                <a:t>t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92174" y="5943600"/>
              <a:ext cx="3225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∆</a:t>
              </a:r>
              <a:r>
                <a:rPr lang="en-US" sz="1200" i="1" dirty="0" smtClean="0"/>
                <a:t>t</a:t>
              </a:r>
              <a:endParaRPr lang="en-US" sz="12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778468" y="5257800"/>
              <a:ext cx="76200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778468" y="4595649"/>
              <a:ext cx="76200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5420713" y="3657600"/>
            <a:ext cx="2961287" cy="560787"/>
            <a:chOff x="3363313" y="3894083"/>
            <a:chExt cx="2961287" cy="560787"/>
          </a:xfrm>
        </p:grpSpPr>
        <p:grpSp>
          <p:nvGrpSpPr>
            <p:cNvPr id="35" name="Group 34"/>
            <p:cNvGrpSpPr/>
            <p:nvPr/>
          </p:nvGrpSpPr>
          <p:grpSpPr>
            <a:xfrm>
              <a:off x="3363313" y="3983419"/>
              <a:ext cx="373117" cy="457199"/>
              <a:chOff x="1303283" y="4114800"/>
              <a:chExt cx="525517" cy="657999"/>
            </a:xfrm>
          </p:grpSpPr>
          <p:sp>
            <p:nvSpPr>
              <p:cNvPr id="29" name="Flowchart: Connector 28"/>
              <p:cNvSpPr/>
              <p:nvPr/>
            </p:nvSpPr>
            <p:spPr>
              <a:xfrm>
                <a:off x="1600200" y="4419600"/>
                <a:ext cx="152400" cy="152400"/>
              </a:xfrm>
              <a:prstGeom prst="flowChartConnector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Connector 29"/>
              <p:cNvSpPr/>
              <p:nvPr/>
            </p:nvSpPr>
            <p:spPr>
              <a:xfrm>
                <a:off x="1371600" y="4114800"/>
                <a:ext cx="152400" cy="152400"/>
              </a:xfrm>
              <a:prstGeom prst="flowChartConnector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31"/>
              <p:cNvCxnSpPr>
                <a:stCxn id="30" idx="5"/>
                <a:endCxn id="29" idx="1"/>
              </p:cNvCxnSpPr>
              <p:nvPr/>
            </p:nvCxnSpPr>
            <p:spPr>
              <a:xfrm>
                <a:off x="1501682" y="4244882"/>
                <a:ext cx="120836" cy="1970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1303283" y="4174133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j</a:t>
                </a:r>
                <a:endParaRPr lang="en-US" sz="12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676400" y="4495800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 smtClean="0"/>
                  <a:t>i</a:t>
                </a:r>
                <a:endParaRPr lang="en-US" sz="1200" dirty="0"/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 flipH="1">
              <a:off x="3810000" y="4267200"/>
              <a:ext cx="25146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029200" y="4114800"/>
              <a:ext cx="0" cy="152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540468" y="3894083"/>
              <a:ext cx="0" cy="152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419600" y="3970283"/>
              <a:ext cx="247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err="1" smtClean="0"/>
                <a:t>t</a:t>
              </a:r>
              <a:r>
                <a:rPr lang="en-US" sz="1200" i="1" baseline="-25000" dirty="0" err="1" smtClean="0"/>
                <a:t>j</a:t>
              </a:r>
              <a:endParaRPr lang="en-US" sz="1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924098" y="4177871"/>
              <a:ext cx="2471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err="1" smtClean="0"/>
                <a:t>t</a:t>
              </a:r>
              <a:r>
                <a:rPr lang="en-US" sz="1200" i="1" baseline="-25000" dirty="0" err="1" smtClean="0"/>
                <a:t>i</a:t>
              </a:r>
              <a:endParaRPr lang="en-US" sz="1200" dirty="0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Hebbian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  <a:prstDash val="dashDot"/>
          </a:ln>
        </p:spPr>
        <p:txBody>
          <a:bodyPr>
            <a:normAutofit/>
          </a:bodyPr>
          <a:lstStyle/>
          <a:p>
            <a:r>
              <a:rPr lang="en-US" sz="2800" dirty="0" smtClean="0"/>
              <a:t>Asynchronous</a:t>
            </a:r>
          </a:p>
          <a:p>
            <a:pPr lvl="1"/>
            <a:r>
              <a:rPr lang="en-US" sz="2400" dirty="0" smtClean="0"/>
              <a:t>Change in ∆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ij</a:t>
            </a:r>
            <a:r>
              <a:rPr lang="en-US" sz="2400" dirty="0" smtClean="0"/>
              <a:t> is a </a:t>
            </a:r>
            <a:r>
              <a:rPr lang="en-US" sz="2400" dirty="0" err="1" smtClean="0"/>
              <a:t>gaussian</a:t>
            </a:r>
            <a:r>
              <a:rPr lang="en-US" sz="2400" dirty="0" smtClean="0"/>
              <a:t> window</a:t>
            </a:r>
          </a:p>
          <a:p>
            <a:pPr lvl="1"/>
            <a:r>
              <a:rPr lang="en-US" sz="2400" dirty="0" smtClean="0"/>
              <a:t>Very useful in sequence learning (Gerstner &amp; van </a:t>
            </a:r>
            <a:r>
              <a:rPr lang="en-US" sz="2400" dirty="0" err="1" smtClean="0"/>
              <a:t>Hemmen</a:t>
            </a:r>
            <a:r>
              <a:rPr lang="en-US" sz="2400" dirty="0" smtClean="0"/>
              <a:t>, 1993)</a:t>
            </a:r>
          </a:p>
          <a:p>
            <a:pPr lvl="8"/>
            <a:endParaRPr lang="en-US" sz="1600" dirty="0" smtClean="0"/>
          </a:p>
          <a:p>
            <a:pPr lvl="1"/>
            <a:r>
              <a:rPr lang="en-US" sz="2400" dirty="0" smtClean="0"/>
              <a:t>Synapse association is                                      increased if pre-synaptic                                           spike arrives just before                                      post-synaptic spike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/>
              <a:t>Partially-causal firing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867400" y="4259826"/>
            <a:ext cx="0" cy="1981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5707626"/>
            <a:ext cx="2514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78908" y="4412226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∆</a:t>
            </a:r>
            <a:r>
              <a:rPr lang="en-US" sz="1200" i="1" dirty="0" err="1" smtClean="0"/>
              <a:t>w</a:t>
            </a:r>
            <a:r>
              <a:rPr lang="en-US" sz="1200" i="1" baseline="-25000" dirty="0" err="1" smtClean="0"/>
              <a:t>ij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5567261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86098" y="4215158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086600" y="4259826"/>
            <a:ext cx="0" cy="1981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10400" y="6192627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187966" y="5707626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-∆</a:t>
            </a:r>
            <a:r>
              <a:rPr lang="en-US" sz="1200" i="1" dirty="0" smtClean="0"/>
              <a:t>t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649574" y="5707626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∆</a:t>
            </a:r>
            <a:r>
              <a:rPr lang="en-US" sz="1200" i="1" dirty="0" smtClean="0"/>
              <a:t>t</a:t>
            </a:r>
            <a:endParaRPr lang="en-US" sz="12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835868" y="5021826"/>
            <a:ext cx="7620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35868" y="4359675"/>
            <a:ext cx="7620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55"/>
          <p:cNvGrpSpPr/>
          <p:nvPr/>
        </p:nvGrpSpPr>
        <p:grpSpPr>
          <a:xfrm>
            <a:off x="5420713" y="3658109"/>
            <a:ext cx="2961287" cy="560787"/>
            <a:chOff x="3363313" y="3894083"/>
            <a:chExt cx="2961287" cy="560787"/>
          </a:xfrm>
        </p:grpSpPr>
        <p:grpSp>
          <p:nvGrpSpPr>
            <p:cNvPr id="12" name="Group 34"/>
            <p:cNvGrpSpPr/>
            <p:nvPr/>
          </p:nvGrpSpPr>
          <p:grpSpPr>
            <a:xfrm>
              <a:off x="3363313" y="3983419"/>
              <a:ext cx="373117" cy="457199"/>
              <a:chOff x="1303283" y="4114800"/>
              <a:chExt cx="525517" cy="657999"/>
            </a:xfrm>
          </p:grpSpPr>
          <p:sp>
            <p:nvSpPr>
              <p:cNvPr id="29" name="Flowchart: Connector 28"/>
              <p:cNvSpPr/>
              <p:nvPr/>
            </p:nvSpPr>
            <p:spPr>
              <a:xfrm>
                <a:off x="1600200" y="4419600"/>
                <a:ext cx="152400" cy="152400"/>
              </a:xfrm>
              <a:prstGeom prst="flowChartConnector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Connector 29"/>
              <p:cNvSpPr/>
              <p:nvPr/>
            </p:nvSpPr>
            <p:spPr>
              <a:xfrm>
                <a:off x="1371600" y="4114800"/>
                <a:ext cx="152400" cy="152400"/>
              </a:xfrm>
              <a:prstGeom prst="flowChartConnector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31"/>
              <p:cNvCxnSpPr>
                <a:stCxn id="30" idx="5"/>
                <a:endCxn id="29" idx="1"/>
              </p:cNvCxnSpPr>
              <p:nvPr/>
            </p:nvCxnSpPr>
            <p:spPr>
              <a:xfrm>
                <a:off x="1501682" y="4244882"/>
                <a:ext cx="120836" cy="1970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1303283" y="4174133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j</a:t>
                </a:r>
                <a:endParaRPr lang="en-US" sz="12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676400" y="4495800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 smtClean="0"/>
                  <a:t>i</a:t>
                </a:r>
                <a:endParaRPr lang="en-US" sz="1200" dirty="0"/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 flipH="1">
              <a:off x="3810000" y="4267200"/>
              <a:ext cx="25146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029200" y="4114800"/>
              <a:ext cx="0" cy="152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540468" y="3894083"/>
              <a:ext cx="0" cy="152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419600" y="3970283"/>
              <a:ext cx="247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err="1" smtClean="0"/>
                <a:t>t</a:t>
              </a:r>
              <a:r>
                <a:rPr lang="en-US" sz="1200" i="1" baseline="-25000" dirty="0" err="1" smtClean="0"/>
                <a:t>j</a:t>
              </a:r>
              <a:endParaRPr lang="en-US" sz="1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924098" y="4177871"/>
              <a:ext cx="2471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err="1" smtClean="0"/>
                <a:t>t</a:t>
              </a:r>
              <a:r>
                <a:rPr lang="en-US" sz="1200" i="1" baseline="-25000" dirty="0" err="1" smtClean="0"/>
                <a:t>i</a:t>
              </a:r>
              <a:endParaRPr lang="en-US" sz="1200" dirty="0"/>
            </a:p>
          </p:txBody>
        </p:sp>
      </p:grpSp>
      <p:sp>
        <p:nvSpPr>
          <p:cNvPr id="56" name="Freeform 55"/>
          <p:cNvSpPr/>
          <p:nvPr/>
        </p:nvSpPr>
        <p:spPr>
          <a:xfrm>
            <a:off x="6248400" y="4449096"/>
            <a:ext cx="828365" cy="1243781"/>
          </a:xfrm>
          <a:custGeom>
            <a:avLst/>
            <a:gdLst>
              <a:gd name="connsiteX0" fmla="*/ 0 w 442451"/>
              <a:gd name="connsiteY0" fmla="*/ 1447800 h 1447800"/>
              <a:gd name="connsiteX1" fmla="*/ 176980 w 442451"/>
              <a:gd name="connsiteY1" fmla="*/ 2458 h 1447800"/>
              <a:gd name="connsiteX2" fmla="*/ 442451 w 442451"/>
              <a:gd name="connsiteY2" fmla="*/ 1433051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451" h="1447800">
                <a:moveTo>
                  <a:pt x="0" y="1447800"/>
                </a:moveTo>
                <a:cubicBezTo>
                  <a:pt x="51619" y="726358"/>
                  <a:pt x="103238" y="4916"/>
                  <a:pt x="176980" y="2458"/>
                </a:cubicBezTo>
                <a:cubicBezTo>
                  <a:pt x="250722" y="0"/>
                  <a:pt x="346586" y="716525"/>
                  <a:pt x="442451" y="1433051"/>
                </a:cubicBezTo>
              </a:path>
            </a:pathLst>
          </a:cu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Neural Advances:</a:t>
            </a:r>
            <a:br>
              <a:rPr lang="en-US" dirty="0" smtClean="0"/>
            </a:br>
            <a:r>
              <a:rPr lang="en-US" dirty="0" smtClean="0"/>
              <a:t>Spike Timing Dependent Plasticity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2133600"/>
            <a:ext cx="3657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the pre-synaptic firing occurs just before the post-synaptic firing, we get long-term potentiation</a:t>
            </a:r>
          </a:p>
          <a:p>
            <a:pPr lvl="4"/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However, if the post-synaptic firing occurs just before the pre-synaptic firing, we get long-term depression</a:t>
            </a:r>
          </a:p>
          <a:p>
            <a:pPr lvl="1"/>
            <a:r>
              <a:rPr lang="en-US" sz="2200" dirty="0" smtClean="0"/>
              <a:t>(Anti-Hebbian Learning)</a:t>
            </a:r>
            <a:endParaRPr lang="en-US" sz="2200" dirty="0"/>
          </a:p>
        </p:txBody>
      </p:sp>
      <p:pic>
        <p:nvPicPr>
          <p:cNvPr id="10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0" y="2484437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257800" y="2474612"/>
            <a:ext cx="36576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434664" y="1539766"/>
            <a:ext cx="8089392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Spike-based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formulation of Hebbian Learning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495800" y="2743200"/>
            <a:ext cx="2362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029200" y="4343400"/>
            <a:ext cx="2209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Post-synaptic NMDA receptors use calcium channel signal that is largest when back-prop action potential arrives shortly after the synapse was active (pre-post spiking)</a:t>
            </a:r>
          </a:p>
          <a:p>
            <a:pPr lvl="1"/>
            <a:r>
              <a:rPr lang="en-US" dirty="0" smtClean="0"/>
              <a:t>Triggers LTP (similar to asynchronous Hebbian learning)</a:t>
            </a:r>
          </a:p>
          <a:p>
            <a:r>
              <a:rPr lang="en-US" dirty="0" smtClean="0"/>
              <a:t>You also see the same NMDA receptors trigger LTD when the back-prop action potential arrives </a:t>
            </a:r>
            <a:r>
              <a:rPr lang="en-US" b="1" dirty="0" smtClean="0"/>
              <a:t>BEFORE</a:t>
            </a:r>
            <a:r>
              <a:rPr lang="en-US" dirty="0" smtClean="0"/>
              <a:t> the pre-synaptic synapse was active (post-pre spiking)</a:t>
            </a:r>
          </a:p>
          <a:p>
            <a:pPr lvl="1"/>
            <a:r>
              <a:rPr lang="en-US" dirty="0" smtClean="0"/>
              <a:t>Seen in </a:t>
            </a:r>
            <a:r>
              <a:rPr lang="en-US" dirty="0" err="1" smtClean="0"/>
              <a:t>hippocampal</a:t>
            </a:r>
            <a:r>
              <a:rPr lang="en-US" dirty="0" smtClean="0"/>
              <a:t> CA1 neurons (Wittenberg &amp; Wang, 2006)</a:t>
            </a:r>
          </a:p>
          <a:p>
            <a:pPr lvl="1"/>
            <a:r>
              <a:rPr lang="en-US" dirty="0" smtClean="0"/>
              <a:t>This is different from </a:t>
            </a:r>
            <a:r>
              <a:rPr lang="en-US" dirty="0" err="1" smtClean="0"/>
              <a:t>GABAergic</a:t>
            </a:r>
            <a:r>
              <a:rPr lang="en-US" dirty="0" smtClean="0"/>
              <a:t> inhibitory inter-neurons, which have also been extensively studied throughout cortical regions 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hich I would argues is more like partial matching / similarity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Bayesian to Hebbian -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just reviewed some interesting evidence for timing-dependent excitation AND inhibition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Why is inhibition so important?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dirty="0" smtClean="0"/>
              <a:t>There needs to be a balance in activation.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dirty="0" smtClean="0"/>
              <a:t>It’s neurally-relevant (and necessary)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dirty="0" smtClean="0"/>
              <a:t>The alternatives aren’t neurally-plausible</a:t>
            </a:r>
          </a:p>
          <a:p>
            <a:pPr marL="1517904" lvl="4" indent="-457200"/>
            <a:endParaRPr lang="en-US" dirty="0" smtClean="0"/>
          </a:p>
          <a:p>
            <a:pPr marL="585216" indent="-457200"/>
            <a:r>
              <a:rPr lang="en-US" dirty="0" smtClean="0"/>
              <a:t>But… we’ve waited long enough, so lets proceed to the main event: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Balanced Associative Learning Mechanism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pre-synaptic and post-synaptic firing, we look at: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000" dirty="0" smtClean="0"/>
              <a:t>The state of the system when a retrieval request is made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000" dirty="0" smtClean="0"/>
              <a:t>The state of the system after the chunk is placed in the buffer</a:t>
            </a:r>
          </a:p>
          <a:p>
            <a:pPr marL="585216" indent="-457200"/>
            <a:endParaRPr lang="en-US" dirty="0" smtClean="0"/>
          </a:p>
          <a:p>
            <a:pPr marL="585216" indent="-457200"/>
            <a:r>
              <a:rPr lang="en-US" dirty="0" smtClean="0"/>
              <a:t>Hebbian learning occurs                          when a request is made</a:t>
            </a:r>
          </a:p>
          <a:p>
            <a:pPr marL="585216" indent="-457200"/>
            <a:endParaRPr lang="en-US" dirty="0" smtClean="0"/>
          </a:p>
          <a:p>
            <a:pPr marL="585216" indent="-457200"/>
            <a:r>
              <a:rPr lang="en-US" dirty="0" smtClean="0"/>
              <a:t>Anti-Hebbian learning                                occurs after the retrieval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24600" y="5105400"/>
            <a:ext cx="914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0" y="4572000"/>
            <a:ext cx="914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8400" y="3741003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+retrieval&gt;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   ISA        action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   Where   light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   color     green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72400" y="46482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GO-1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324600" y="5181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GREEN-1</a:t>
            </a:r>
            <a:endParaRPr lang="en-US" sz="1200" dirty="0"/>
          </a:p>
        </p:txBody>
      </p:sp>
      <p:sp>
        <p:nvSpPr>
          <p:cNvPr id="33" name="Up Arrow 32"/>
          <p:cNvSpPr/>
          <p:nvPr/>
        </p:nvSpPr>
        <p:spPr>
          <a:xfrm>
            <a:off x="7315200" y="4648200"/>
            <a:ext cx="152400" cy="4572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-Turn Arrow 33"/>
          <p:cNvSpPr/>
          <p:nvPr/>
        </p:nvSpPr>
        <p:spPr>
          <a:xfrm rot="5400000">
            <a:off x="6629400" y="5638800"/>
            <a:ext cx="304800" cy="609600"/>
          </a:xfrm>
          <a:prstGeom prst="utur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37298" y="4940408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retrieval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7804204" y="4407008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DM</a:t>
            </a:r>
            <a:endParaRPr lang="en-US" sz="8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" name="Plus 14"/>
          <p:cNvSpPr/>
          <p:nvPr/>
        </p:nvSpPr>
        <p:spPr>
          <a:xfrm>
            <a:off x="7086600" y="4572000"/>
            <a:ext cx="304800" cy="304800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9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66 0.07773 " pathEditMode="relative" ptsTypes="AA">
                                      <p:cBhvr>
                                        <p:cTn id="49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9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/>
      <p:bldP spid="11" grpId="1"/>
      <p:bldP spid="17" grpId="0" build="allAtOnce"/>
      <p:bldP spid="17" grpId="1" build="allAtOnce"/>
      <p:bldP spid="18" grpId="0" build="allAtOnce"/>
      <p:bldP spid="18" grpId="1" build="allAtOnce"/>
      <p:bldP spid="33" grpId="0" animBg="1"/>
      <p:bldP spid="33" grpId="1" animBg="1"/>
      <p:bldP spid="34" grpId="0" animBg="1"/>
      <p:bldP spid="12" grpId="0"/>
      <p:bldP spid="13" grpId="0"/>
      <p:bldP spid="15" grpId="0" animBg="1"/>
      <p:bldP spid="1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Hebbian Learning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Initially based on a set spread (similar to :</a:t>
            </a:r>
            <a:r>
              <a:rPr lang="en-US" dirty="0" err="1" smtClean="0"/>
              <a:t>mas</a:t>
            </a:r>
            <a:r>
              <a:rPr lang="en-US" dirty="0" smtClean="0"/>
              <a:t>) divided evenly by the number of slots in the source chunk</a:t>
            </a:r>
          </a:p>
          <a:p>
            <a:pPr lvl="1"/>
            <a:r>
              <a:rPr lang="en-US" dirty="0" smtClean="0"/>
              <a:t>This is subject to change as we implement into ACT-R</a:t>
            </a:r>
          </a:p>
          <a:p>
            <a:pPr lvl="1"/>
            <a:r>
              <a:rPr lang="en-US" dirty="0" smtClean="0"/>
              <a:t>Ideally I’d like this to be driven by base level / pre-existing associative strength (variants of the </a:t>
            </a:r>
            <a:r>
              <a:rPr lang="en-US" dirty="0" err="1" smtClean="0"/>
              <a:t>Rescorla</a:t>
            </a:r>
            <a:r>
              <a:rPr lang="en-US" dirty="0" smtClean="0"/>
              <a:t>-Wagner learning rule and Hebbian delta rule)</a:t>
            </a:r>
            <a:endParaRPr lang="en-US" dirty="0"/>
          </a:p>
          <a:p>
            <a:pPr lvl="1"/>
            <a:r>
              <a:rPr lang="en-US" dirty="0" smtClean="0"/>
              <a:t>Interference-driven ‘decay’ is another possibility</a:t>
            </a:r>
          </a:p>
          <a:p>
            <a:r>
              <a:rPr lang="en-US" dirty="0" smtClean="0"/>
              <a:t>The sources are the contents of the buffers</a:t>
            </a:r>
            <a:endParaRPr lang="en-US" dirty="0"/>
          </a:p>
          <a:p>
            <a:pPr lvl="1"/>
            <a:r>
              <a:rPr lang="en-US" dirty="0" smtClean="0"/>
              <a:t>One change we made was to have the sources be only the </a:t>
            </a:r>
            <a:r>
              <a:rPr lang="en-US" i="1" dirty="0" smtClean="0"/>
              <a:t>difference in context</a:t>
            </a:r>
            <a:r>
              <a:rPr lang="en-US" dirty="0" smtClean="0"/>
              <a:t> for reasons we’ll get into</a:t>
            </a:r>
            <a:endParaRPr lang="en-US" i="1" dirty="0" smtClean="0"/>
          </a:p>
          <a:p>
            <a:pPr lvl="8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Anti-Hebbian Learning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intuitive to think that a retrieved chunk spreads activation to itself</a:t>
            </a:r>
          </a:p>
          <a:p>
            <a:pPr lvl="1"/>
            <a:r>
              <a:rPr lang="en-US" dirty="0" smtClean="0"/>
              <a:t>That’s how ACT-R currently does it</a:t>
            </a:r>
          </a:p>
          <a:p>
            <a:pPr lvl="7"/>
            <a:endParaRPr lang="en-US" dirty="0"/>
          </a:p>
          <a:p>
            <a:r>
              <a:rPr lang="en-US" dirty="0" smtClean="0"/>
              <a:t>However, this tends to cause the most recently-retrieved chunk to be the most likely to be retrieved again (with a similar retrieval request)</a:t>
            </a:r>
          </a:p>
          <a:p>
            <a:pPr lvl="1"/>
            <a:r>
              <a:rPr lang="en-US" dirty="0" smtClean="0"/>
              <a:t>You can easily get into some pretty nasty loops where the chunk is so active you can’t retrieve any other chunk</a:t>
            </a:r>
          </a:p>
          <a:p>
            <a:pPr lvl="1"/>
            <a:r>
              <a:rPr lang="en-US" dirty="0" smtClean="0"/>
              <a:t>BLI and declarative FINSTs somewhat counteract this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Anti-Hebbian Learning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Instead, we turned this assumption on its head!</a:t>
            </a:r>
          </a:p>
          <a:p>
            <a:pPr lvl="1"/>
            <a:r>
              <a:rPr lang="en-US" dirty="0" smtClean="0"/>
              <a:t>A retrieved chunk inhibits itself, while spreading activation to associated chunks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By self-inhibiting the chunk you just retrieved, you can see how this could be applied to sequence learning</a:t>
            </a:r>
          </a:p>
          <a:p>
            <a:pPr lvl="1"/>
            <a:r>
              <a:rPr lang="en-US" dirty="0" smtClean="0"/>
              <a:t>The retrieved chunks the spread activation to the next item in the sequence while inhibiting their own retrieval</a:t>
            </a:r>
          </a:p>
          <a:p>
            <a:pPr lvl="1"/>
            <a:r>
              <a:rPr lang="en-US" dirty="0" smtClean="0"/>
              <a:t>This is a nice sub-symbolic / mechanistic re-construing of base-level inhibition</a:t>
            </a:r>
          </a:p>
          <a:p>
            <a:pPr lvl="1"/>
            <a:r>
              <a:rPr lang="en-US" dirty="0" smtClean="0"/>
              <a:t>It also could be seen as a neural explanation for the production system matching a production then advancing to the next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Anti-Hebbian Learning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main benefit of having an inhibitory association spread is that it provides balance with the positive spread</a:t>
            </a:r>
          </a:p>
          <a:p>
            <a:pPr lvl="1"/>
            <a:r>
              <a:rPr lang="en-US" dirty="0" smtClean="0"/>
              <a:t>This helps keep the strength of associations in check (i.e., from growing exponentially) for commonly retrieved chunks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Still, we haven’t spent much time saying exactly what we’re going to inhibit!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Associative Learning (AL) and why do we need it?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History of AL implementation in ACT-R</a:t>
            </a:r>
          </a:p>
          <a:p>
            <a:pPr lvl="1"/>
            <a:r>
              <a:rPr lang="en-US" dirty="0" smtClean="0"/>
              <a:t>Bayesian log-likelihood transformations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From a Bayesian to Hebbian Implementation</a:t>
            </a:r>
          </a:p>
          <a:p>
            <a:pPr lvl="1"/>
            <a:r>
              <a:rPr lang="en-US" dirty="0" smtClean="0"/>
              <a:t>Recent Neural Evidence: Spike Timing Dependent Plasticity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balanced associative learning mechanism</a:t>
            </a:r>
          </a:p>
          <a:p>
            <a:pPr lvl="1"/>
            <a:r>
              <a:rPr lang="en-US" dirty="0" smtClean="0"/>
              <a:t>Hebbian and anti-Hebbian associations</a:t>
            </a:r>
          </a:p>
          <a:p>
            <a:pPr lvl="1"/>
            <a:r>
              <a:rPr lang="en-US" dirty="0" smtClean="0"/>
              <a:t>Interference-driven ‘decay’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Early Results: Serial Order / Sequence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Inhibit?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584192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could just inhibit the entire contents of the retrieved chunk</a:t>
            </a:r>
          </a:p>
          <a:p>
            <a:pPr lvl="1"/>
            <a:r>
              <a:rPr lang="en-US" dirty="0" smtClean="0"/>
              <a:t>In pilot models of sequence learning, if the chunk contents weren’t very unique, then the model would tend to skip over chunks </a:t>
            </a:r>
          </a:p>
          <a:p>
            <a:pPr lvl="1"/>
            <a:r>
              <a:rPr lang="en-US" dirty="0" smtClean="0"/>
              <a:t>The positive spread would be cancelled out by the negative spread</a:t>
            </a:r>
          </a:p>
          <a:p>
            <a:r>
              <a:rPr lang="en-US" dirty="0" smtClean="0"/>
              <a:t>In the example to the right, assume each line is +1 or -1 spread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2694801"/>
            <a:ext cx="1219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(613) 513 - 868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054796" y="4295001"/>
            <a:ext cx="609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5  1  3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4295001"/>
            <a:ext cx="609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6  1  3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772400" y="4295001"/>
            <a:ext cx="609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8  6  8  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3380601"/>
            <a:ext cx="762000" cy="27699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RECALL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3375960"/>
            <a:ext cx="762000" cy="27699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6 1 3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0" y="3376653"/>
            <a:ext cx="762000" cy="27699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5 1 3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010400" y="3375312"/>
            <a:ext cx="762000" cy="27699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6400800" y="3685401"/>
            <a:ext cx="990600" cy="533400"/>
            <a:chOff x="6705600" y="1447800"/>
            <a:chExt cx="990600" cy="5334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6705600" y="1447800"/>
              <a:ext cx="533400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6934200" y="1447800"/>
              <a:ext cx="533400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7162800" y="1447800"/>
              <a:ext cx="533400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753306" y="3694045"/>
            <a:ext cx="533400" cy="76200"/>
            <a:chOff x="6737404" y="3701996"/>
            <a:chExt cx="533400" cy="76200"/>
          </a:xfrm>
        </p:grpSpPr>
        <p:sp>
          <p:nvSpPr>
            <p:cNvPr id="21" name="Plus 20"/>
            <p:cNvSpPr/>
            <p:nvPr/>
          </p:nvSpPr>
          <p:spPr>
            <a:xfrm>
              <a:off x="6737404" y="3701996"/>
              <a:ext cx="76200" cy="76200"/>
            </a:xfrm>
            <a:prstGeom prst="mathPlus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lus 21"/>
            <p:cNvSpPr/>
            <p:nvPr/>
          </p:nvSpPr>
          <p:spPr>
            <a:xfrm>
              <a:off x="6966004" y="3701996"/>
              <a:ext cx="76200" cy="76200"/>
            </a:xfrm>
            <a:prstGeom prst="mathPlus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lus 22"/>
            <p:cNvSpPr/>
            <p:nvPr/>
          </p:nvSpPr>
          <p:spPr>
            <a:xfrm>
              <a:off x="7194604" y="3701996"/>
              <a:ext cx="76200" cy="76200"/>
            </a:xfrm>
            <a:prstGeom prst="mathPlus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019800" y="4784698"/>
            <a:ext cx="2438400" cy="277512"/>
            <a:chOff x="6019800" y="4784698"/>
            <a:chExt cx="2438400" cy="277512"/>
          </a:xfrm>
        </p:grpSpPr>
        <p:sp>
          <p:nvSpPr>
            <p:cNvPr id="37" name="TextBox 36"/>
            <p:cNvSpPr txBox="1"/>
            <p:nvPr/>
          </p:nvSpPr>
          <p:spPr>
            <a:xfrm>
              <a:off x="6477000" y="4800600"/>
              <a:ext cx="533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+3</a:t>
              </a:r>
              <a:endParaRPr lang="en-US" sz="11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39000" y="4800600"/>
              <a:ext cx="533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+2</a:t>
              </a:r>
              <a:endParaRPr lang="en-US" sz="11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24800" y="4800600"/>
              <a:ext cx="533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+1</a:t>
              </a:r>
              <a:endParaRPr lang="en-US" sz="11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019800" y="4784698"/>
              <a:ext cx="4936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SA1:</a:t>
              </a:r>
              <a:endParaRPr lang="en-US" sz="11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019800" y="5437488"/>
            <a:ext cx="2362200" cy="277512"/>
            <a:chOff x="6019800" y="5056488"/>
            <a:chExt cx="2362200" cy="277512"/>
          </a:xfrm>
        </p:grpSpPr>
        <p:sp>
          <p:nvSpPr>
            <p:cNvPr id="41" name="TextBox 40"/>
            <p:cNvSpPr txBox="1"/>
            <p:nvPr/>
          </p:nvSpPr>
          <p:spPr>
            <a:xfrm>
              <a:off x="6477000" y="507239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-1</a:t>
              </a:r>
              <a:endParaRPr lang="en-US" sz="11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39000" y="507239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+1</a:t>
              </a:r>
              <a:endParaRPr lang="en-US" sz="11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924800" y="507239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-1</a:t>
              </a:r>
              <a:endParaRPr lang="en-US" sz="11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19800" y="5056488"/>
              <a:ext cx="4936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SA2:</a:t>
              </a:r>
              <a:endParaRPr lang="en-US" sz="11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019800" y="5742288"/>
            <a:ext cx="2362200" cy="277512"/>
            <a:chOff x="6019800" y="5361288"/>
            <a:chExt cx="2362200" cy="277512"/>
          </a:xfrm>
        </p:grpSpPr>
        <p:sp>
          <p:nvSpPr>
            <p:cNvPr id="45" name="TextBox 44"/>
            <p:cNvSpPr txBox="1"/>
            <p:nvPr/>
          </p:nvSpPr>
          <p:spPr>
            <a:xfrm>
              <a:off x="6477000" y="537719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-1</a:t>
              </a:r>
              <a:endParaRPr lang="en-US" sz="11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239000" y="537719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 -3</a:t>
              </a:r>
              <a:endParaRPr lang="en-US" sz="11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24800" y="537719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+3</a:t>
              </a:r>
              <a:endParaRPr lang="en-US" sz="11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019800" y="5361288"/>
              <a:ext cx="4936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SA3:</a:t>
              </a:r>
              <a:endParaRPr lang="en-US" sz="11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400800" y="3657600"/>
            <a:ext cx="1576347" cy="609600"/>
            <a:chOff x="6400800" y="3657600"/>
            <a:chExt cx="1576347" cy="609600"/>
          </a:xfrm>
        </p:grpSpPr>
        <p:grpSp>
          <p:nvGrpSpPr>
            <p:cNvPr id="28" name="Group 27"/>
            <p:cNvGrpSpPr/>
            <p:nvPr/>
          </p:nvGrpSpPr>
          <p:grpSpPr>
            <a:xfrm>
              <a:off x="6400800" y="3657600"/>
              <a:ext cx="1119147" cy="609600"/>
              <a:chOff x="6553200" y="1267599"/>
              <a:chExt cx="1119147" cy="609600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flipV="1">
                <a:off x="6553200" y="1267599"/>
                <a:ext cx="762000" cy="6096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V="1">
                <a:off x="6797702" y="1311995"/>
                <a:ext cx="685800" cy="5334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V="1">
                <a:off x="7010400" y="1303351"/>
                <a:ext cx="661947" cy="573848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Arrow Connector 55"/>
            <p:cNvCxnSpPr/>
            <p:nvPr/>
          </p:nvCxnSpPr>
          <p:spPr>
            <a:xfrm flipV="1">
              <a:off x="7334412" y="3701996"/>
              <a:ext cx="0" cy="5334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7523257" y="3701996"/>
              <a:ext cx="0" cy="5334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 flipV="1">
              <a:off x="7162800" y="3657600"/>
              <a:ext cx="814347" cy="569845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7191294" y="3686094"/>
            <a:ext cx="373049" cy="533400"/>
            <a:chOff x="6697649" y="1447800"/>
            <a:chExt cx="373049" cy="533400"/>
          </a:xfrm>
        </p:grpSpPr>
        <p:cxnSp>
          <p:nvCxnSpPr>
            <p:cNvPr id="71" name="Straight Arrow Connector 70"/>
            <p:cNvCxnSpPr/>
            <p:nvPr/>
          </p:nvCxnSpPr>
          <p:spPr>
            <a:xfrm flipV="1">
              <a:off x="6697649" y="1447800"/>
              <a:ext cx="0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6878543" y="1447800"/>
              <a:ext cx="0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7070698" y="1447800"/>
              <a:ext cx="0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6019800" y="5056488"/>
            <a:ext cx="2462253" cy="277512"/>
            <a:chOff x="6019800" y="4784698"/>
            <a:chExt cx="2462253" cy="277512"/>
          </a:xfrm>
        </p:grpSpPr>
        <p:sp>
          <p:nvSpPr>
            <p:cNvPr id="79" name="TextBox 78"/>
            <p:cNvSpPr txBox="1"/>
            <p:nvPr/>
          </p:nvSpPr>
          <p:spPr>
            <a:xfrm>
              <a:off x="6500853" y="4800600"/>
              <a:ext cx="533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-3</a:t>
              </a:r>
              <a:endParaRPr lang="en-US" sz="11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62853" y="4800600"/>
              <a:ext cx="533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-2</a:t>
              </a:r>
              <a:endParaRPr lang="en-US" sz="11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948653" y="4800600"/>
              <a:ext cx="533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-1</a:t>
              </a:r>
              <a:endParaRPr lang="en-US" sz="11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019800" y="4784698"/>
              <a:ext cx="4936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IN1:</a:t>
              </a:r>
              <a:endParaRPr lang="en-US" sz="11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629402" y="3641698"/>
            <a:ext cx="893861" cy="633453"/>
            <a:chOff x="5890643" y="898498"/>
            <a:chExt cx="1100135" cy="633453"/>
          </a:xfrm>
        </p:grpSpPr>
        <p:cxnSp>
          <p:nvCxnSpPr>
            <p:cNvPr id="86" name="Straight Arrow Connector 85"/>
            <p:cNvCxnSpPr/>
            <p:nvPr/>
          </p:nvCxnSpPr>
          <p:spPr>
            <a:xfrm flipH="1">
              <a:off x="5890643" y="914400"/>
              <a:ext cx="941926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6068424" y="898498"/>
              <a:ext cx="922354" cy="633453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10" grpId="0" animBg="1"/>
      <p:bldP spid="12" grpId="0" animBg="1"/>
      <p:bldP spid="12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Context-Driven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lists have overlapping contexts (i.e., overlapping slot-values), then there are some interesting effects: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smtClean="0"/>
              <a:t>If anti-hebbian inhibition is spread to all slots, then recall tends to skip over list elements until you get a sufficiently unique context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smtClean="0"/>
              <a:t>If anti-hebbian inhibition is only spread to unique context, then there’s a smaller fan, which facilitates sequence-based recall </a:t>
            </a:r>
          </a:p>
          <a:p>
            <a:pPr marL="596646" indent="-514350"/>
            <a:r>
              <a:rPr lang="en-US" dirty="0" smtClean="0"/>
              <a:t>The amount of negative association spread is the same, the difference is just how diluted the spread is </a:t>
            </a:r>
          </a:p>
          <a:p>
            <a:pPr marL="596646" indent="-5143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4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else could we Inhibit?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584192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Instead, we attempted to only spread and inhibit the unique context</a:t>
            </a:r>
          </a:p>
          <a:p>
            <a:pPr lvl="1"/>
            <a:r>
              <a:rPr lang="en-US" dirty="0" smtClean="0"/>
              <a:t>This sharpened the association and led to better sequence recall</a:t>
            </a:r>
          </a:p>
          <a:p>
            <a:pPr lvl="1"/>
            <a:r>
              <a:rPr lang="en-US" dirty="0" smtClean="0"/>
              <a:t>As you can see, you get more distinct association in sequence learning </a:t>
            </a:r>
          </a:p>
          <a:p>
            <a:r>
              <a:rPr lang="en-US" dirty="0" smtClean="0"/>
              <a:t>Essentially, you (almost) always get full inhibition of previously recalled chunk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2694801"/>
            <a:ext cx="1295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(613) 513 - 868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054796" y="4295001"/>
            <a:ext cx="609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5  1  3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4295001"/>
            <a:ext cx="609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6  1  3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772400" y="4295001"/>
            <a:ext cx="609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8  6  8 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3380601"/>
            <a:ext cx="762000" cy="27699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RECALL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3375960"/>
            <a:ext cx="762000" cy="27699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6 1 3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0" y="3376653"/>
            <a:ext cx="762000" cy="27699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5 1 3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010400" y="3375312"/>
            <a:ext cx="762000" cy="27699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grpSp>
        <p:nvGrpSpPr>
          <p:cNvPr id="5" name="Group 26"/>
          <p:cNvGrpSpPr/>
          <p:nvPr/>
        </p:nvGrpSpPr>
        <p:grpSpPr>
          <a:xfrm>
            <a:off x="6400800" y="3685401"/>
            <a:ext cx="990600" cy="533400"/>
            <a:chOff x="6705600" y="1447800"/>
            <a:chExt cx="990600" cy="5334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6705600" y="1447800"/>
              <a:ext cx="533400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6934200" y="1447800"/>
              <a:ext cx="533400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7162800" y="1447800"/>
              <a:ext cx="533400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6" name="Group 23"/>
          <p:cNvGrpSpPr/>
          <p:nvPr/>
        </p:nvGrpSpPr>
        <p:grpSpPr>
          <a:xfrm>
            <a:off x="6753306" y="3694045"/>
            <a:ext cx="533400" cy="76200"/>
            <a:chOff x="6737404" y="3701996"/>
            <a:chExt cx="533400" cy="76200"/>
          </a:xfrm>
        </p:grpSpPr>
        <p:sp>
          <p:nvSpPr>
            <p:cNvPr id="21" name="Plus 20"/>
            <p:cNvSpPr/>
            <p:nvPr/>
          </p:nvSpPr>
          <p:spPr>
            <a:xfrm>
              <a:off x="6737404" y="3701996"/>
              <a:ext cx="76200" cy="76200"/>
            </a:xfrm>
            <a:prstGeom prst="mathPlus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lus 21"/>
            <p:cNvSpPr/>
            <p:nvPr/>
          </p:nvSpPr>
          <p:spPr>
            <a:xfrm>
              <a:off x="6966004" y="3701996"/>
              <a:ext cx="76200" cy="76200"/>
            </a:xfrm>
            <a:prstGeom prst="mathPlus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lus 22"/>
            <p:cNvSpPr/>
            <p:nvPr/>
          </p:nvSpPr>
          <p:spPr>
            <a:xfrm>
              <a:off x="7194604" y="3701996"/>
              <a:ext cx="76200" cy="76200"/>
            </a:xfrm>
            <a:prstGeom prst="mathPlus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48"/>
          <p:cNvGrpSpPr/>
          <p:nvPr/>
        </p:nvGrpSpPr>
        <p:grpSpPr>
          <a:xfrm>
            <a:off x="6132445" y="4784698"/>
            <a:ext cx="2249555" cy="277512"/>
            <a:chOff x="6132445" y="4784698"/>
            <a:chExt cx="2249555" cy="277512"/>
          </a:xfrm>
        </p:grpSpPr>
        <p:sp>
          <p:nvSpPr>
            <p:cNvPr id="37" name="TextBox 36"/>
            <p:cNvSpPr txBox="1"/>
            <p:nvPr/>
          </p:nvSpPr>
          <p:spPr>
            <a:xfrm>
              <a:off x="6477000" y="480060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+3</a:t>
              </a:r>
              <a:endParaRPr lang="en-US" sz="11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39000" y="480060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+2</a:t>
              </a:r>
              <a:endParaRPr lang="en-US" sz="11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24800" y="480060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+1</a:t>
              </a:r>
              <a:endParaRPr lang="en-US" sz="11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32445" y="4784698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S1:</a:t>
              </a:r>
              <a:endParaRPr lang="en-US" sz="1100" dirty="0"/>
            </a:p>
          </p:txBody>
        </p:sp>
      </p:grpSp>
      <p:grpSp>
        <p:nvGrpSpPr>
          <p:cNvPr id="11" name="Group 50"/>
          <p:cNvGrpSpPr/>
          <p:nvPr/>
        </p:nvGrpSpPr>
        <p:grpSpPr>
          <a:xfrm>
            <a:off x="6132445" y="5056488"/>
            <a:ext cx="2249555" cy="277512"/>
            <a:chOff x="6132445" y="5056488"/>
            <a:chExt cx="2249555" cy="277512"/>
          </a:xfrm>
        </p:grpSpPr>
        <p:sp>
          <p:nvSpPr>
            <p:cNvPr id="41" name="TextBox 40"/>
            <p:cNvSpPr txBox="1"/>
            <p:nvPr/>
          </p:nvSpPr>
          <p:spPr>
            <a:xfrm>
              <a:off x="6477000" y="507239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-3</a:t>
              </a:r>
              <a:endParaRPr lang="en-US" sz="11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39000" y="507239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+3</a:t>
              </a:r>
              <a:endParaRPr lang="en-US" sz="11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924800" y="507239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-3</a:t>
              </a:r>
              <a:endParaRPr lang="en-US" sz="11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32445" y="5056488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S2:</a:t>
              </a:r>
              <a:endParaRPr lang="en-US" sz="1100" dirty="0"/>
            </a:p>
          </p:txBody>
        </p:sp>
      </p:grpSp>
      <p:grpSp>
        <p:nvGrpSpPr>
          <p:cNvPr id="13" name="Group 49"/>
          <p:cNvGrpSpPr/>
          <p:nvPr/>
        </p:nvGrpSpPr>
        <p:grpSpPr>
          <a:xfrm>
            <a:off x="6132445" y="5361288"/>
            <a:ext cx="2249555" cy="277512"/>
            <a:chOff x="6132445" y="5361288"/>
            <a:chExt cx="2249555" cy="277512"/>
          </a:xfrm>
        </p:grpSpPr>
        <p:sp>
          <p:nvSpPr>
            <p:cNvPr id="45" name="TextBox 44"/>
            <p:cNvSpPr txBox="1"/>
            <p:nvPr/>
          </p:nvSpPr>
          <p:spPr>
            <a:xfrm>
              <a:off x="6477000" y="537719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-1</a:t>
              </a:r>
              <a:endParaRPr lang="en-US" sz="11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239000" y="537719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-3</a:t>
              </a:r>
              <a:endParaRPr lang="en-US" sz="11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24800" y="537719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+3</a:t>
              </a:r>
              <a:endParaRPr lang="en-US" sz="11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32445" y="5361288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S3:</a:t>
              </a:r>
              <a:endParaRPr lang="en-US" sz="11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172200" y="1524000"/>
            <a:ext cx="2438400" cy="277512"/>
            <a:chOff x="6019800" y="4784698"/>
            <a:chExt cx="2438400" cy="277512"/>
          </a:xfrm>
        </p:grpSpPr>
        <p:sp>
          <p:nvSpPr>
            <p:cNvPr id="58" name="TextBox 57"/>
            <p:cNvSpPr txBox="1"/>
            <p:nvPr/>
          </p:nvSpPr>
          <p:spPr>
            <a:xfrm>
              <a:off x="6477000" y="4800600"/>
              <a:ext cx="533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+3</a:t>
              </a:r>
              <a:endParaRPr lang="en-US" sz="11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239000" y="4800600"/>
              <a:ext cx="533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+2</a:t>
              </a:r>
              <a:endParaRPr lang="en-US" sz="11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924800" y="4800600"/>
              <a:ext cx="533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+1</a:t>
              </a:r>
              <a:endParaRPr lang="en-US" sz="11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9800" y="4784698"/>
              <a:ext cx="4936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SA1:</a:t>
              </a:r>
              <a:endParaRPr lang="en-US" sz="11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172200" y="1676400"/>
            <a:ext cx="2362200" cy="277512"/>
            <a:chOff x="6019800" y="5056488"/>
            <a:chExt cx="2362200" cy="277512"/>
          </a:xfrm>
        </p:grpSpPr>
        <p:sp>
          <p:nvSpPr>
            <p:cNvPr id="64" name="TextBox 63"/>
            <p:cNvSpPr txBox="1"/>
            <p:nvPr/>
          </p:nvSpPr>
          <p:spPr>
            <a:xfrm>
              <a:off x="6477000" y="507239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-1</a:t>
              </a:r>
              <a:endParaRPr lang="en-US" sz="11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39000" y="507239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+1</a:t>
              </a:r>
              <a:endParaRPr lang="en-US" sz="11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924800" y="507239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-1</a:t>
              </a:r>
              <a:endParaRPr lang="en-US" sz="11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019800" y="5056488"/>
              <a:ext cx="4936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SA2:</a:t>
              </a:r>
              <a:endParaRPr lang="en-US" sz="11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172200" y="1856088"/>
            <a:ext cx="2362200" cy="277512"/>
            <a:chOff x="6019800" y="5361288"/>
            <a:chExt cx="2362200" cy="277512"/>
          </a:xfrm>
        </p:grpSpPr>
        <p:sp>
          <p:nvSpPr>
            <p:cNvPr id="69" name="TextBox 68"/>
            <p:cNvSpPr txBox="1"/>
            <p:nvPr/>
          </p:nvSpPr>
          <p:spPr>
            <a:xfrm>
              <a:off x="6477000" y="537719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-1</a:t>
              </a:r>
              <a:endParaRPr lang="en-US" sz="11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239000" y="5377190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-3</a:t>
              </a:r>
              <a:endParaRPr lang="en-US" sz="11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924800" y="537719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+3</a:t>
              </a:r>
              <a:endParaRPr lang="en-US" sz="11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019800" y="5361288"/>
              <a:ext cx="4936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SA3:</a:t>
              </a:r>
              <a:endParaRPr lang="en-US" sz="1100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400800" y="3732145"/>
            <a:ext cx="1676400" cy="535055"/>
            <a:chOff x="6400800" y="3732145"/>
            <a:chExt cx="1676400" cy="535055"/>
          </a:xfrm>
        </p:grpSpPr>
        <p:cxnSp>
          <p:nvCxnSpPr>
            <p:cNvPr id="88" name="Straight Arrow Connector 87"/>
            <p:cNvCxnSpPr>
              <a:endCxn id="23" idx="2"/>
            </p:cNvCxnSpPr>
            <p:nvPr/>
          </p:nvCxnSpPr>
          <p:spPr>
            <a:xfrm flipV="1">
              <a:off x="6400800" y="3732145"/>
              <a:ext cx="819806" cy="53505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endCxn id="23" idx="2"/>
            </p:cNvCxnSpPr>
            <p:nvPr/>
          </p:nvCxnSpPr>
          <p:spPr>
            <a:xfrm flipH="1" flipV="1">
              <a:off x="7220606" y="3732145"/>
              <a:ext cx="856594" cy="53505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7191294" y="3686094"/>
            <a:ext cx="373049" cy="533400"/>
            <a:chOff x="6697649" y="1447800"/>
            <a:chExt cx="373049" cy="533400"/>
          </a:xfrm>
        </p:grpSpPr>
        <p:cxnSp>
          <p:nvCxnSpPr>
            <p:cNvPr id="101" name="Straight Arrow Connector 100"/>
            <p:cNvCxnSpPr/>
            <p:nvPr/>
          </p:nvCxnSpPr>
          <p:spPr>
            <a:xfrm flipV="1">
              <a:off x="6697649" y="1447800"/>
              <a:ext cx="0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6878543" y="1447800"/>
              <a:ext cx="0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7070698" y="1447800"/>
              <a:ext cx="0" cy="53340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6513445" y="3689404"/>
            <a:ext cx="1820849" cy="533400"/>
            <a:chOff x="3208351" y="5791200"/>
            <a:chExt cx="1820849" cy="533400"/>
          </a:xfrm>
        </p:grpSpPr>
        <p:grpSp>
          <p:nvGrpSpPr>
            <p:cNvPr id="109" name="Group 108"/>
            <p:cNvGrpSpPr/>
            <p:nvPr/>
          </p:nvGrpSpPr>
          <p:grpSpPr>
            <a:xfrm>
              <a:off x="3886200" y="5791200"/>
              <a:ext cx="1143000" cy="533400"/>
              <a:chOff x="6697649" y="1447800"/>
              <a:chExt cx="1143000" cy="533400"/>
            </a:xfrm>
          </p:grpSpPr>
          <p:cxnSp>
            <p:nvCxnSpPr>
              <p:cNvPr id="110" name="Straight Arrow Connector 109"/>
              <p:cNvCxnSpPr/>
              <p:nvPr/>
            </p:nvCxnSpPr>
            <p:spPr>
              <a:xfrm flipH="1" flipV="1">
                <a:off x="6697649" y="1447800"/>
                <a:ext cx="609600" cy="533400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 flipH="1" flipV="1">
                <a:off x="6878543" y="1447800"/>
                <a:ext cx="733506" cy="533400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 flipH="1" flipV="1">
                <a:off x="7070698" y="1447800"/>
                <a:ext cx="769951" cy="457200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/>
            <p:cNvGrpSpPr/>
            <p:nvPr/>
          </p:nvGrpSpPr>
          <p:grpSpPr>
            <a:xfrm>
              <a:off x="3886200" y="5791200"/>
              <a:ext cx="373049" cy="533400"/>
              <a:chOff x="6697649" y="1447800"/>
              <a:chExt cx="373049" cy="533400"/>
            </a:xfrm>
          </p:grpSpPr>
          <p:cxnSp>
            <p:nvCxnSpPr>
              <p:cNvPr id="117" name="Straight Arrow Connector 116"/>
              <p:cNvCxnSpPr/>
              <p:nvPr/>
            </p:nvCxnSpPr>
            <p:spPr>
              <a:xfrm flipV="1">
                <a:off x="6697649" y="1447800"/>
                <a:ext cx="0" cy="5334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/>
              <p:nvPr/>
            </p:nvCxnSpPr>
            <p:spPr>
              <a:xfrm flipV="1">
                <a:off x="6878543" y="1447800"/>
                <a:ext cx="0" cy="5334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 flipV="1">
                <a:off x="7070698" y="1447800"/>
                <a:ext cx="0" cy="5334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19"/>
            <p:cNvGrpSpPr/>
            <p:nvPr/>
          </p:nvGrpSpPr>
          <p:grpSpPr>
            <a:xfrm>
              <a:off x="3208351" y="5791200"/>
              <a:ext cx="1058849" cy="533400"/>
              <a:chOff x="6011849" y="1447800"/>
              <a:chExt cx="1058849" cy="533400"/>
            </a:xfrm>
          </p:grpSpPr>
          <p:cxnSp>
            <p:nvCxnSpPr>
              <p:cNvPr id="121" name="Straight Arrow Connector 120"/>
              <p:cNvCxnSpPr/>
              <p:nvPr/>
            </p:nvCxnSpPr>
            <p:spPr>
              <a:xfrm flipV="1">
                <a:off x="6011849" y="1447800"/>
                <a:ext cx="838200" cy="457200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/>
              <p:cNvCxnSpPr/>
              <p:nvPr/>
            </p:nvCxnSpPr>
            <p:spPr>
              <a:xfrm flipV="1">
                <a:off x="6240449" y="1447800"/>
                <a:ext cx="638094" cy="4572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/>
              <p:nvPr/>
            </p:nvCxnSpPr>
            <p:spPr>
              <a:xfrm flipV="1">
                <a:off x="6392849" y="1447800"/>
                <a:ext cx="677849" cy="5334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10" grpId="0" animBg="1"/>
      <p:bldP spid="12" grpId="0" animBg="1"/>
      <p:bldP spid="12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from Bayesian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By moving away from log-likelihood and into a ‘pure’ hebbian learning domain, we’ve eliminated the issue of high fan items receiving negative spread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Also, this move allows us to model inhibition in a neurally-plausible manner</a:t>
            </a:r>
          </a:p>
          <a:p>
            <a:pPr lvl="1"/>
            <a:r>
              <a:rPr lang="en-US" dirty="0" smtClean="0"/>
              <a:t>You can’t easily model negative likelihoods (inhibition) using a log-based notation because negative activations quickly spiral out of control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 know someone still wants to ask:  why do we NEED to model inhibition?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with Traditional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Traditional Hebbian learning only posited a mechanism to strengthen associations, leading modelers to deal with very high associative activations in a ‘mature’ models</a:t>
            </a:r>
            <a:endParaRPr lang="en-US" sz="1600" dirty="0" smtClean="0"/>
          </a:p>
          <a:p>
            <a:pPr lvl="1"/>
            <a:r>
              <a:rPr lang="en-US" sz="2400" dirty="0" smtClean="0"/>
              <a:t>You need to balance </a:t>
            </a:r>
            <a:r>
              <a:rPr lang="en-US" dirty="0" smtClean="0"/>
              <a:t>activations!</a:t>
            </a:r>
          </a:p>
          <a:p>
            <a:pPr lvl="4"/>
            <a:endParaRPr lang="en-US" dirty="0" smtClean="0"/>
          </a:p>
          <a:p>
            <a:r>
              <a:rPr lang="en-US" sz="2800" dirty="0" smtClean="0"/>
              <a:t>Three(</a:t>
            </a:r>
            <a:r>
              <a:rPr lang="en-US" sz="2800" dirty="0" err="1" smtClean="0"/>
              <a:t>ish</a:t>
            </a:r>
            <a:r>
              <a:rPr lang="en-US" sz="2800" dirty="0" smtClean="0"/>
              <a:t>) general </a:t>
            </a:r>
            <a:r>
              <a:rPr lang="en-US" dirty="0" smtClean="0"/>
              <a:t>balancing acts</a:t>
            </a:r>
            <a:r>
              <a:rPr lang="en-US" sz="2800" dirty="0" smtClean="0"/>
              <a:t>:</a:t>
            </a:r>
          </a:p>
          <a:p>
            <a:pPr marL="916686" lvl="1" indent="-514350">
              <a:buFont typeface="+mj-lt"/>
              <a:buAutoNum type="arabicParenR"/>
            </a:pPr>
            <a:r>
              <a:rPr lang="en-US" dirty="0" smtClean="0"/>
              <a:t>Squash: Fit ‘raw’ values to logistic/sigmoid type distribution</a:t>
            </a:r>
          </a:p>
          <a:p>
            <a:pPr marL="916686" lvl="1" indent="-514350">
              <a:buFont typeface="+mj-lt"/>
              <a:buAutoNum type="arabicParenR"/>
            </a:pPr>
            <a:r>
              <a:rPr lang="en-US" sz="2400" dirty="0" smtClean="0"/>
              <a:t>Decay: Have activations decay over time</a:t>
            </a:r>
          </a:p>
          <a:p>
            <a:pPr marL="916686" lvl="1" indent="-514350">
              <a:buFont typeface="+mj-lt"/>
              <a:buAutoNum type="arabicParenR"/>
            </a:pPr>
            <a:r>
              <a:rPr lang="en-US" sz="2400" dirty="0" smtClean="0"/>
              <a:t>Do Both</a:t>
            </a:r>
          </a:p>
          <a:p>
            <a:pPr marL="2407158" lvl="8" indent="-514350">
              <a:buFont typeface="+mj-lt"/>
              <a:buAutoNum type="arabicParenR"/>
            </a:pPr>
            <a:endParaRPr lang="en-US" sz="1600" dirty="0" smtClean="0"/>
          </a:p>
          <a:p>
            <a:pPr marL="12801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Squashing Association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traditional Hebbian-style learning implementations aren’t very neurally plausible in that our brains don’t handle stronger and stronger signals as we learn</a:t>
            </a:r>
          </a:p>
          <a:p>
            <a:pPr lvl="1"/>
            <a:r>
              <a:rPr lang="en-US" dirty="0" smtClean="0"/>
              <a:t>Many cell assemblies require some form of lateral inhibition to specialize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Squashing association strength, generally to a [0 to 1] or [-1 to 1] range, also isn’t very neurally plausible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Let’s look an at 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ob\AppData\Local\Microsoft\Windows\Temporary Internet Files\Content.IE5\10T20TAM\MC91021700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749" y="4343400"/>
            <a:ext cx="1032426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Squashing Associations</a:t>
            </a:r>
            <a:endParaRPr lang="en-US" dirty="0"/>
          </a:p>
        </p:txBody>
      </p:sp>
      <p:pic>
        <p:nvPicPr>
          <p:cNvPr id="1024" name="Content Placeholder 102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76200"/>
            <a:ext cx="1771050" cy="2159817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768" y="5768741"/>
            <a:ext cx="713623" cy="713623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145" y="5768739"/>
            <a:ext cx="713623" cy="713623"/>
          </a:xfrm>
          <a:prstGeom prst="rect">
            <a:avLst/>
          </a:prstGeom>
        </p:spPr>
      </p:pic>
      <p:pic>
        <p:nvPicPr>
          <p:cNvPr id="14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391" y="5768740"/>
            <a:ext cx="713623" cy="713623"/>
          </a:xfrm>
          <a:prstGeom prst="rect">
            <a:avLst/>
          </a:prstGeom>
        </p:spPr>
      </p:pic>
      <p:pic>
        <p:nvPicPr>
          <p:cNvPr id="12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577" y="5768741"/>
            <a:ext cx="713623" cy="713623"/>
          </a:xfrm>
          <a:prstGeom prst="rect">
            <a:avLst/>
          </a:prstGeom>
        </p:spPr>
      </p:pic>
      <p:pic>
        <p:nvPicPr>
          <p:cNvPr id="13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954" y="5768741"/>
            <a:ext cx="713623" cy="713623"/>
          </a:xfrm>
          <a:prstGeom prst="rect">
            <a:avLst/>
          </a:prstGeom>
        </p:spPr>
      </p:pic>
      <p:pic>
        <p:nvPicPr>
          <p:cNvPr id="1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014" y="5768741"/>
            <a:ext cx="713623" cy="713623"/>
          </a:xfrm>
          <a:prstGeom prst="rect">
            <a:avLst/>
          </a:prstGeom>
        </p:spPr>
      </p:pic>
      <p:pic>
        <p:nvPicPr>
          <p:cNvPr id="16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637" y="5768741"/>
            <a:ext cx="713623" cy="713623"/>
          </a:xfrm>
          <a:prstGeom prst="rect">
            <a:avLst/>
          </a:prstGeom>
        </p:spPr>
      </p:pic>
      <p:pic>
        <p:nvPicPr>
          <p:cNvPr id="22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751" y="5754300"/>
            <a:ext cx="713623" cy="713623"/>
          </a:xfrm>
          <a:prstGeom prst="rect">
            <a:avLst/>
          </a:prstGeom>
        </p:spPr>
      </p:pic>
      <p:pic>
        <p:nvPicPr>
          <p:cNvPr id="23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128" y="5754300"/>
            <a:ext cx="713623" cy="713623"/>
          </a:xfrm>
          <a:prstGeom prst="rect">
            <a:avLst/>
          </a:prstGeom>
        </p:spPr>
      </p:pic>
      <p:pic>
        <p:nvPicPr>
          <p:cNvPr id="24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88" y="5754300"/>
            <a:ext cx="713623" cy="713623"/>
          </a:xfrm>
          <a:prstGeom prst="rect">
            <a:avLst/>
          </a:prstGeom>
        </p:spPr>
      </p:pic>
      <p:pic>
        <p:nvPicPr>
          <p:cNvPr id="2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811" y="5754300"/>
            <a:ext cx="713623" cy="713623"/>
          </a:xfrm>
          <a:prstGeom prst="rect">
            <a:avLst/>
          </a:prstGeom>
        </p:spPr>
      </p:pic>
      <p:sp>
        <p:nvSpPr>
          <p:cNvPr id="26" name="Block Arc 25"/>
          <p:cNvSpPr/>
          <p:nvPr/>
        </p:nvSpPr>
        <p:spPr>
          <a:xfrm>
            <a:off x="7943250" y="5715000"/>
            <a:ext cx="609600" cy="819750"/>
          </a:xfrm>
          <a:prstGeom prst="blockArc">
            <a:avLst>
              <a:gd name="adj1" fmla="val 16154113"/>
              <a:gd name="adj2" fmla="val 5415775"/>
              <a:gd name="adj3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>
              <a:solidFill>
                <a:schemeClr val="tx1"/>
              </a:solidFill>
            </a:endParaRPr>
          </a:p>
        </p:txBody>
      </p:sp>
      <p:sp>
        <p:nvSpPr>
          <p:cNvPr id="28" name="Block Arc 27"/>
          <p:cNvSpPr/>
          <p:nvPr/>
        </p:nvSpPr>
        <p:spPr>
          <a:xfrm flipH="1">
            <a:off x="523775" y="5715000"/>
            <a:ext cx="609600" cy="819750"/>
          </a:xfrm>
          <a:prstGeom prst="blockArc">
            <a:avLst>
              <a:gd name="adj1" fmla="val 16154113"/>
              <a:gd name="adj2" fmla="val 5415775"/>
              <a:gd name="adj3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>
            <a:stCxn id="28" idx="0"/>
            <a:endCxn id="26" idx="0"/>
          </p:cNvCxnSpPr>
          <p:nvPr/>
        </p:nvCxnSpPr>
        <p:spPr>
          <a:xfrm>
            <a:off x="834045" y="5715066"/>
            <a:ext cx="74085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38200" y="6535550"/>
            <a:ext cx="74085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9" name="Picture 5" descr="C:\Users\Rob\AppData\Local\Microsoft\Windows\Temporary Internet Files\Content.IE5\AXMWLPI6\MM900234700[1]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11062"/>
            <a:ext cx="571500" cy="52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5" descr="C:\Users\Rob\AppData\Local\Microsoft\Windows\Temporary Internet Files\Content.IE5\AXMWLPI6\MM900234700[1]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3434862"/>
            <a:ext cx="571500" cy="52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C:\Users\Rob\AppData\Local\Microsoft\Windows\Temporary Internet Files\Content.IE5\AXMWLPI6\MM900234700[1]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3124200"/>
            <a:ext cx="571500" cy="52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2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2748E-6 L 0.18159 -4.42748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56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8159 2.37335E-6 L 0.18159 -0.03331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59 -0.03331 L 0.43159 -0.03331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56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3159 -0.03331 L 0.43159 -0.07773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59 -0.07773 L 0.58993 -0.0777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2406 L -0.00312 0.34051 " pathEditMode="relative" rAng="0" ptsTypes="AA">
                                      <p:cBhvr>
                                        <p:cTn id="133" dur="1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8228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1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993 -0.07773 L 0.58993 0.04441 " pathEditMode="relative" rAng="0" ptsTypes="AA">
                                      <p:cBhvr>
                                        <p:cTn id="1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993 0.04441 L 0.72326 0.04441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0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Squashing Association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looks silly as an animation, but it’s what a lot of implementations do</a:t>
            </a:r>
          </a:p>
          <a:p>
            <a:pPr lvl="8"/>
            <a:endParaRPr lang="en-US" dirty="0"/>
          </a:p>
          <a:p>
            <a:r>
              <a:rPr lang="en-US" dirty="0" smtClean="0"/>
              <a:t>Instead of squashing to a non-linear distribution, we should be trying to find a balance where associative learning is more-or-less zero sum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That’s what our mechanism attempts to do, by balancing excitatory and inhibitory associations</a:t>
            </a:r>
          </a:p>
          <a:p>
            <a:pPr lvl="1"/>
            <a:r>
              <a:rPr lang="en-US" dirty="0" smtClean="0"/>
              <a:t>The goal is to specialize chunk associations by serializing/sequencing recall</a:t>
            </a:r>
          </a:p>
          <a:p>
            <a:pPr lvl="1"/>
            <a:r>
              <a:rPr lang="en-US" dirty="0" smtClean="0"/>
              <a:t>Degree of association gain will be based on prior </a:t>
            </a:r>
            <a:r>
              <a:rPr lang="en-US" dirty="0" smtClean="0"/>
              <a:t>associative strength </a:t>
            </a:r>
            <a:r>
              <a:rPr lang="en-US" dirty="0" smtClean="0"/>
              <a:t>and/or base-level of involved chunks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Interference-Driven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Another alternative to squashing is interference-driven ‘decay’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‘Decay’ based on interference due to list length</a:t>
            </a:r>
          </a:p>
          <a:p>
            <a:pPr lvl="1"/>
            <a:r>
              <a:rPr lang="en-US" dirty="0" smtClean="0"/>
              <a:t>As the number of items to recall in a similar context grows, the amount of activation spread is reduced</a:t>
            </a:r>
          </a:p>
          <a:p>
            <a:pPr lvl="1"/>
            <a:r>
              <a:rPr lang="en-US" dirty="0" smtClean="0"/>
              <a:t>We also have a variant based on list length and recency</a:t>
            </a:r>
            <a:endParaRPr lang="en-US" dirty="0"/>
          </a:p>
          <a:p>
            <a:pPr lvl="1"/>
            <a:r>
              <a:rPr lang="en-US" dirty="0" smtClean="0"/>
              <a:t>Results fit an exponential decay function (on next slide)</a:t>
            </a:r>
          </a:p>
          <a:p>
            <a:pPr lvl="8"/>
            <a:endParaRPr lang="en-US" dirty="0"/>
          </a:p>
          <a:p>
            <a:r>
              <a:rPr lang="en-US" dirty="0" smtClean="0"/>
              <a:t>Further work will find the balance between interference-driven and temporal-based decay</a:t>
            </a:r>
          </a:p>
          <a:p>
            <a:pPr lvl="1"/>
            <a:r>
              <a:rPr lang="en-US" dirty="0" smtClean="0"/>
              <a:t>I prefer an expectancy-driven associative system where highly associated chunks won’t get a big boost</a:t>
            </a:r>
          </a:p>
          <a:p>
            <a:pPr lvl="1"/>
            <a:r>
              <a:rPr lang="en-US" dirty="0" smtClean="0"/>
              <a:t>This may be modeled similar to how base-level is calculated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Interference-Driven Decay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Associative Learning?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Associative learning is one of two major forms of learning </a:t>
            </a:r>
          </a:p>
          <a:p>
            <a:pPr lvl="1"/>
            <a:r>
              <a:rPr lang="en-US" dirty="0" smtClean="0"/>
              <a:t>The other is reinforcement,  although they are not necessarily distinct ‘kinds’</a:t>
            </a:r>
          </a:p>
          <a:p>
            <a:r>
              <a:rPr lang="en-US" dirty="0" smtClean="0"/>
              <a:t>It is a generalized version of classical conditioning</a:t>
            </a:r>
          </a:p>
          <a:p>
            <a:pPr lvl="1"/>
            <a:r>
              <a:rPr lang="en-US" dirty="0" smtClean="0"/>
              <a:t>You mentally pair two stimuli (or a behavior and a stimulus) together</a:t>
            </a:r>
          </a:p>
          <a:p>
            <a:r>
              <a:rPr lang="en-US" dirty="0" smtClean="0"/>
              <a:t>In Hebbian terms:  things that fire together, wire together</a:t>
            </a:r>
          </a:p>
          <a:p>
            <a:r>
              <a:rPr lang="en-US" dirty="0" smtClean="0"/>
              <a:t>ACT-R 6 currently does not have a functional associative learning mechanism implemented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Serial Order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a list of 8 chunks of 3 elements in sequence</a:t>
            </a:r>
          </a:p>
          <a:p>
            <a:pPr lvl="1"/>
            <a:r>
              <a:rPr lang="en-US" dirty="0" smtClean="0"/>
              <a:t>Assume spread of 3</a:t>
            </a:r>
          </a:p>
          <a:p>
            <a:pPr lvl="1"/>
            <a:r>
              <a:rPr lang="en-US" dirty="0" smtClean="0"/>
              <a:t>No full-chunk repetition</a:t>
            </a:r>
          </a:p>
          <a:p>
            <a:pPr lvl="1"/>
            <a:r>
              <a:rPr lang="en-US" dirty="0" smtClean="0"/>
              <a:t>No within-chunk confusion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3767078"/>
            <a:ext cx="609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Chunk</a:t>
            </a:r>
            <a:r>
              <a:rPr lang="fr-FR" dirty="0"/>
              <a:t>   </a:t>
            </a:r>
            <a:r>
              <a:rPr lang="fr-FR" dirty="0" smtClean="0"/>
              <a:t>Associations</a:t>
            </a:r>
            <a:endParaRPr lang="fr-FR" dirty="0"/>
          </a:p>
          <a:p>
            <a:r>
              <a:rPr lang="fr-FR" dirty="0"/>
              <a:t>-----       ------------</a:t>
            </a:r>
          </a:p>
          <a:p>
            <a:r>
              <a:rPr lang="fr-FR" dirty="0" smtClean="0"/>
              <a:t>(8 0 6)</a:t>
            </a:r>
            <a:r>
              <a:rPr lang="fr-FR" dirty="0" smtClean="0">
                <a:solidFill>
                  <a:srgbClr val="FF0000"/>
                </a:solidFill>
              </a:rPr>
              <a:t>     (</a:t>
            </a:r>
            <a:r>
              <a:rPr lang="fr-FR" dirty="0" smtClean="0"/>
              <a:t>8</a:t>
            </a:r>
            <a:r>
              <a:rPr lang="fr-FR" dirty="0" smtClean="0">
                <a:solidFill>
                  <a:srgbClr val="FF0000"/>
                </a:solidFill>
              </a:rPr>
              <a:t> . -1.0) (</a:t>
            </a:r>
            <a:r>
              <a:rPr lang="fr-FR" dirty="0" smtClean="0"/>
              <a:t>0</a:t>
            </a:r>
            <a:r>
              <a:rPr lang="fr-FR" dirty="0" smtClean="0">
                <a:solidFill>
                  <a:srgbClr val="FF0000"/>
                </a:solidFill>
              </a:rPr>
              <a:t> . -1.0) (</a:t>
            </a:r>
            <a:r>
              <a:rPr lang="fr-FR" dirty="0" smtClean="0"/>
              <a:t>6 </a:t>
            </a:r>
            <a:r>
              <a:rPr lang="fr-FR" dirty="0" smtClean="0">
                <a:solidFill>
                  <a:srgbClr val="FF0000"/>
                </a:solidFill>
              </a:rPr>
              <a:t>. -1.0) </a:t>
            </a:r>
            <a:r>
              <a:rPr lang="fr-FR" dirty="0" smtClean="0">
                <a:solidFill>
                  <a:srgbClr val="00B050"/>
                </a:solidFill>
              </a:rPr>
              <a:t>(</a:t>
            </a:r>
            <a:r>
              <a:rPr lang="fr-FR" dirty="0" smtClean="0"/>
              <a:t>4</a:t>
            </a:r>
            <a:r>
              <a:rPr lang="fr-FR" dirty="0" smtClean="0">
                <a:solidFill>
                  <a:srgbClr val="00B050"/>
                </a:solidFill>
              </a:rPr>
              <a:t> . 1.0)  (</a:t>
            </a:r>
            <a:r>
              <a:rPr lang="fr-FR" dirty="0" smtClean="0"/>
              <a:t>9</a:t>
            </a:r>
            <a:r>
              <a:rPr lang="fr-FR" dirty="0" smtClean="0">
                <a:solidFill>
                  <a:srgbClr val="00B050"/>
                </a:solidFill>
              </a:rPr>
              <a:t> . 1.0)  (</a:t>
            </a:r>
            <a:r>
              <a:rPr lang="fr-FR" dirty="0" smtClean="0"/>
              <a:t>1</a:t>
            </a:r>
            <a:r>
              <a:rPr lang="fr-FR" dirty="0" smtClean="0">
                <a:solidFill>
                  <a:srgbClr val="00B050"/>
                </a:solidFill>
              </a:rPr>
              <a:t> . 1.0)  </a:t>
            </a:r>
          </a:p>
          <a:p>
            <a:r>
              <a:rPr lang="fr-FR" dirty="0" smtClean="0"/>
              <a:t>(</a:t>
            </a:r>
            <a:r>
              <a:rPr lang="fr-FR" dirty="0"/>
              <a:t>4 9 1)</a:t>
            </a:r>
            <a:r>
              <a:rPr lang="fr-FR" dirty="0">
                <a:solidFill>
                  <a:srgbClr val="FF0000"/>
                </a:solidFill>
              </a:rPr>
              <a:t>     (</a:t>
            </a:r>
            <a:r>
              <a:rPr lang="fr-FR" dirty="0"/>
              <a:t>4</a:t>
            </a:r>
            <a:r>
              <a:rPr lang="fr-FR" dirty="0">
                <a:solidFill>
                  <a:srgbClr val="FF0000"/>
                </a:solidFill>
              </a:rPr>
              <a:t> . -1.0) (</a:t>
            </a:r>
            <a:r>
              <a:rPr lang="fr-FR" dirty="0"/>
              <a:t>9</a:t>
            </a:r>
            <a:r>
              <a:rPr lang="fr-FR" dirty="0">
                <a:solidFill>
                  <a:srgbClr val="FF0000"/>
                </a:solidFill>
              </a:rPr>
              <a:t> . -1.0) (</a:t>
            </a:r>
            <a:r>
              <a:rPr lang="fr-FR" dirty="0"/>
              <a:t>1</a:t>
            </a:r>
            <a:r>
              <a:rPr lang="fr-FR" dirty="0">
                <a:solidFill>
                  <a:srgbClr val="FF0000"/>
                </a:solidFill>
              </a:rPr>
              <a:t> . -1.0) </a:t>
            </a:r>
            <a:r>
              <a:rPr lang="fr-FR" dirty="0">
                <a:solidFill>
                  <a:srgbClr val="00B050"/>
                </a:solidFill>
              </a:rPr>
              <a:t>(</a:t>
            </a:r>
            <a:r>
              <a:rPr lang="fr-FR" dirty="0"/>
              <a:t>6</a:t>
            </a:r>
            <a:r>
              <a:rPr lang="fr-FR" dirty="0">
                <a:solidFill>
                  <a:srgbClr val="00B050"/>
                </a:solidFill>
              </a:rPr>
              <a:t> . 1.0)  (</a:t>
            </a:r>
            <a:r>
              <a:rPr lang="fr-FR" dirty="0"/>
              <a:t>7</a:t>
            </a:r>
            <a:r>
              <a:rPr lang="fr-FR" dirty="0">
                <a:solidFill>
                  <a:srgbClr val="00B050"/>
                </a:solidFill>
              </a:rPr>
              <a:t> . 1.0)  (</a:t>
            </a:r>
            <a:r>
              <a:rPr lang="fr-FR" dirty="0"/>
              <a:t>5</a:t>
            </a:r>
            <a:r>
              <a:rPr lang="fr-FR" dirty="0">
                <a:solidFill>
                  <a:srgbClr val="00B050"/>
                </a:solidFill>
              </a:rPr>
              <a:t> . 1.0)  </a:t>
            </a:r>
          </a:p>
          <a:p>
            <a:r>
              <a:rPr lang="fr-FR" dirty="0"/>
              <a:t>(6 7 5)</a:t>
            </a:r>
            <a:r>
              <a:rPr lang="fr-FR" dirty="0">
                <a:solidFill>
                  <a:srgbClr val="FF0000"/>
                </a:solidFill>
              </a:rPr>
              <a:t>     (</a:t>
            </a:r>
            <a:r>
              <a:rPr lang="fr-FR" dirty="0"/>
              <a:t>6</a:t>
            </a:r>
            <a:r>
              <a:rPr lang="fr-FR" dirty="0">
                <a:solidFill>
                  <a:srgbClr val="FF0000"/>
                </a:solidFill>
              </a:rPr>
              <a:t> . -1.5) (</a:t>
            </a:r>
            <a:r>
              <a:rPr lang="fr-FR" dirty="0"/>
              <a:t>7</a:t>
            </a:r>
            <a:r>
              <a:rPr lang="fr-FR" dirty="0">
                <a:solidFill>
                  <a:srgbClr val="FF0000"/>
                </a:solidFill>
              </a:rPr>
              <a:t> . -1.5) </a:t>
            </a:r>
            <a:r>
              <a:rPr lang="fr-FR" dirty="0" smtClean="0">
                <a:solidFill>
                  <a:srgbClr val="FF0000"/>
                </a:solidFill>
              </a:rPr>
              <a:t>             </a:t>
            </a:r>
            <a:r>
              <a:rPr lang="fr-FR" dirty="0" smtClean="0">
                <a:solidFill>
                  <a:srgbClr val="00B050"/>
                </a:solidFill>
              </a:rPr>
              <a:t>(</a:t>
            </a:r>
            <a:r>
              <a:rPr lang="fr-FR" dirty="0"/>
              <a:t>0</a:t>
            </a:r>
            <a:r>
              <a:rPr lang="fr-FR" dirty="0">
                <a:solidFill>
                  <a:srgbClr val="00B050"/>
                </a:solidFill>
              </a:rPr>
              <a:t> . 1.0)  (</a:t>
            </a:r>
            <a:r>
              <a:rPr lang="fr-FR" dirty="0"/>
              <a:t>5</a:t>
            </a:r>
            <a:r>
              <a:rPr lang="fr-FR" dirty="0">
                <a:solidFill>
                  <a:srgbClr val="00B050"/>
                </a:solidFill>
              </a:rPr>
              <a:t> . 2.0)  </a:t>
            </a:r>
          </a:p>
          <a:p>
            <a:r>
              <a:rPr lang="fr-FR" dirty="0"/>
              <a:t>(5 0 5)</a:t>
            </a:r>
            <a:r>
              <a:rPr lang="fr-FR" dirty="0">
                <a:solidFill>
                  <a:srgbClr val="FF0000"/>
                </a:solidFill>
              </a:rPr>
              <a:t>     (</a:t>
            </a:r>
            <a:r>
              <a:rPr lang="fr-FR" dirty="0"/>
              <a:t>0</a:t>
            </a:r>
            <a:r>
              <a:rPr lang="fr-FR" dirty="0">
                <a:solidFill>
                  <a:srgbClr val="FF0000"/>
                </a:solidFill>
              </a:rPr>
              <a:t> . -1.0) (</a:t>
            </a:r>
            <a:r>
              <a:rPr lang="fr-FR" dirty="0"/>
              <a:t>5</a:t>
            </a:r>
            <a:r>
              <a:rPr lang="fr-FR" dirty="0">
                <a:solidFill>
                  <a:srgbClr val="FF0000"/>
                </a:solidFill>
              </a:rPr>
              <a:t> . -2.0) </a:t>
            </a:r>
            <a:r>
              <a:rPr lang="fr-FR" dirty="0" smtClean="0">
                <a:solidFill>
                  <a:srgbClr val="FF0000"/>
                </a:solidFill>
              </a:rPr>
              <a:t>             </a:t>
            </a:r>
            <a:r>
              <a:rPr lang="fr-FR" dirty="0" smtClean="0">
                <a:solidFill>
                  <a:srgbClr val="00B050"/>
                </a:solidFill>
              </a:rPr>
              <a:t>(</a:t>
            </a:r>
            <a:r>
              <a:rPr lang="fr-FR" dirty="0"/>
              <a:t>3</a:t>
            </a:r>
            <a:r>
              <a:rPr lang="fr-FR" dirty="0">
                <a:solidFill>
                  <a:srgbClr val="00B050"/>
                </a:solidFill>
              </a:rPr>
              <a:t> . 1.0)  (</a:t>
            </a:r>
            <a:r>
              <a:rPr lang="fr-FR" dirty="0"/>
              <a:t>2</a:t>
            </a:r>
            <a:r>
              <a:rPr lang="fr-FR" dirty="0">
                <a:solidFill>
                  <a:srgbClr val="00B050"/>
                </a:solidFill>
              </a:rPr>
              <a:t> . 1.0)  (</a:t>
            </a:r>
            <a:r>
              <a:rPr lang="fr-FR" dirty="0"/>
              <a:t>4</a:t>
            </a:r>
            <a:r>
              <a:rPr lang="fr-FR" dirty="0">
                <a:solidFill>
                  <a:srgbClr val="00B050"/>
                </a:solidFill>
              </a:rPr>
              <a:t> . 1.0)  </a:t>
            </a:r>
          </a:p>
          <a:p>
            <a:r>
              <a:rPr lang="fr-FR" dirty="0"/>
              <a:t>(3 2 4)     </a:t>
            </a:r>
            <a:r>
              <a:rPr lang="fr-FR" dirty="0">
                <a:solidFill>
                  <a:srgbClr val="FF0000"/>
                </a:solidFill>
              </a:rPr>
              <a:t>(</a:t>
            </a:r>
            <a:r>
              <a:rPr lang="fr-FR" dirty="0"/>
              <a:t>2</a:t>
            </a:r>
            <a:r>
              <a:rPr lang="fr-FR" dirty="0">
                <a:solidFill>
                  <a:srgbClr val="FF0000"/>
                </a:solidFill>
              </a:rPr>
              <a:t> . -1.5) (</a:t>
            </a:r>
            <a:r>
              <a:rPr lang="fr-FR" dirty="0"/>
              <a:t>4</a:t>
            </a:r>
            <a:r>
              <a:rPr lang="fr-FR" dirty="0">
                <a:solidFill>
                  <a:srgbClr val="FF0000"/>
                </a:solidFill>
              </a:rPr>
              <a:t> . -1.5)</a:t>
            </a:r>
            <a:r>
              <a:rPr lang="fr-FR" dirty="0"/>
              <a:t> </a:t>
            </a:r>
            <a:r>
              <a:rPr lang="fr-FR" dirty="0" smtClean="0"/>
              <a:t>             </a:t>
            </a:r>
            <a:r>
              <a:rPr lang="fr-FR" dirty="0" smtClean="0">
                <a:solidFill>
                  <a:srgbClr val="00B050"/>
                </a:solidFill>
              </a:rPr>
              <a:t>(</a:t>
            </a:r>
            <a:r>
              <a:rPr lang="fr-FR" dirty="0"/>
              <a:t>6</a:t>
            </a:r>
            <a:r>
              <a:rPr lang="fr-FR" dirty="0">
                <a:solidFill>
                  <a:srgbClr val="00B050"/>
                </a:solidFill>
              </a:rPr>
              <a:t> . 1.0)  (</a:t>
            </a:r>
            <a:r>
              <a:rPr lang="fr-FR" dirty="0"/>
              <a:t>9</a:t>
            </a:r>
            <a:r>
              <a:rPr lang="fr-FR" dirty="0">
                <a:solidFill>
                  <a:srgbClr val="00B050"/>
                </a:solidFill>
              </a:rPr>
              <a:t> . 1.0)  (</a:t>
            </a:r>
            <a:r>
              <a:rPr lang="fr-FR" dirty="0"/>
              <a:t>3</a:t>
            </a:r>
            <a:r>
              <a:rPr lang="fr-FR" dirty="0">
                <a:solidFill>
                  <a:srgbClr val="00B050"/>
                </a:solidFill>
              </a:rPr>
              <a:t> . 1.0) </a:t>
            </a:r>
            <a:r>
              <a:rPr lang="fr-FR" dirty="0"/>
              <a:t> </a:t>
            </a:r>
          </a:p>
          <a:p>
            <a:r>
              <a:rPr lang="fr-FR" dirty="0"/>
              <a:t>(6 9 3)     </a:t>
            </a:r>
            <a:r>
              <a:rPr lang="fr-FR" dirty="0">
                <a:solidFill>
                  <a:srgbClr val="FF0000"/>
                </a:solidFill>
              </a:rPr>
              <a:t>(</a:t>
            </a:r>
            <a:r>
              <a:rPr lang="fr-FR" dirty="0"/>
              <a:t>6</a:t>
            </a:r>
            <a:r>
              <a:rPr lang="fr-FR" dirty="0">
                <a:solidFill>
                  <a:srgbClr val="FF0000"/>
                </a:solidFill>
              </a:rPr>
              <a:t> . -3.0) </a:t>
            </a:r>
            <a:r>
              <a:rPr lang="fr-FR" dirty="0" smtClean="0">
                <a:solidFill>
                  <a:srgbClr val="FF0000"/>
                </a:solidFill>
              </a:rPr>
              <a:t>                          </a:t>
            </a:r>
            <a:r>
              <a:rPr lang="fr-FR" dirty="0" smtClean="0">
                <a:solidFill>
                  <a:srgbClr val="00B050"/>
                </a:solidFill>
              </a:rPr>
              <a:t>(</a:t>
            </a:r>
            <a:r>
              <a:rPr lang="fr-FR" dirty="0"/>
              <a:t>3</a:t>
            </a:r>
            <a:r>
              <a:rPr lang="fr-FR" dirty="0">
                <a:solidFill>
                  <a:srgbClr val="00B050"/>
                </a:solidFill>
              </a:rPr>
              <a:t> . 1.0)  (</a:t>
            </a:r>
            <a:r>
              <a:rPr lang="fr-FR" dirty="0"/>
              <a:t>9</a:t>
            </a:r>
            <a:r>
              <a:rPr lang="fr-FR" dirty="0">
                <a:solidFill>
                  <a:srgbClr val="00B050"/>
                </a:solidFill>
              </a:rPr>
              <a:t> . 1.0)  (</a:t>
            </a:r>
            <a:r>
              <a:rPr lang="fr-FR" dirty="0"/>
              <a:t>7</a:t>
            </a:r>
            <a:r>
              <a:rPr lang="fr-FR" dirty="0">
                <a:solidFill>
                  <a:srgbClr val="00B050"/>
                </a:solidFill>
              </a:rPr>
              <a:t> . 1.0)  </a:t>
            </a:r>
          </a:p>
          <a:p>
            <a:r>
              <a:rPr lang="fr-FR" dirty="0"/>
              <a:t>(3 9 7)     </a:t>
            </a:r>
            <a:r>
              <a:rPr lang="fr-FR" dirty="0">
                <a:solidFill>
                  <a:srgbClr val="FF0000"/>
                </a:solidFill>
              </a:rPr>
              <a:t>(</a:t>
            </a:r>
            <a:r>
              <a:rPr lang="fr-FR" dirty="0"/>
              <a:t>3</a:t>
            </a:r>
            <a:r>
              <a:rPr lang="fr-FR" dirty="0">
                <a:solidFill>
                  <a:srgbClr val="FF0000"/>
                </a:solidFill>
              </a:rPr>
              <a:t> . -1.0) (</a:t>
            </a:r>
            <a:r>
              <a:rPr lang="fr-FR" dirty="0"/>
              <a:t>9</a:t>
            </a:r>
            <a:r>
              <a:rPr lang="fr-FR" dirty="0">
                <a:solidFill>
                  <a:srgbClr val="FF0000"/>
                </a:solidFill>
              </a:rPr>
              <a:t> . -1.0) (</a:t>
            </a:r>
            <a:r>
              <a:rPr lang="fr-FR" dirty="0"/>
              <a:t>7</a:t>
            </a:r>
            <a:r>
              <a:rPr lang="fr-FR" dirty="0">
                <a:solidFill>
                  <a:srgbClr val="FF0000"/>
                </a:solidFill>
              </a:rPr>
              <a:t> . -1.0)</a:t>
            </a:r>
            <a:r>
              <a:rPr lang="fr-FR" dirty="0"/>
              <a:t> </a:t>
            </a:r>
            <a:r>
              <a:rPr lang="fr-FR" dirty="0">
                <a:solidFill>
                  <a:srgbClr val="00B050"/>
                </a:solidFill>
              </a:rPr>
              <a:t>(</a:t>
            </a:r>
            <a:r>
              <a:rPr lang="fr-FR" dirty="0"/>
              <a:t>2</a:t>
            </a:r>
            <a:r>
              <a:rPr lang="fr-FR" dirty="0">
                <a:solidFill>
                  <a:srgbClr val="00B050"/>
                </a:solidFill>
              </a:rPr>
              <a:t> . 1.0)  (</a:t>
            </a:r>
            <a:r>
              <a:rPr lang="fr-FR" dirty="0"/>
              <a:t>4</a:t>
            </a:r>
            <a:r>
              <a:rPr lang="fr-FR" dirty="0">
                <a:solidFill>
                  <a:srgbClr val="00B050"/>
                </a:solidFill>
              </a:rPr>
              <a:t> . 1.0)  (</a:t>
            </a:r>
            <a:r>
              <a:rPr lang="fr-FR" dirty="0"/>
              <a:t>6</a:t>
            </a:r>
            <a:r>
              <a:rPr lang="fr-FR" dirty="0">
                <a:solidFill>
                  <a:srgbClr val="00B050"/>
                </a:solidFill>
              </a:rPr>
              <a:t> . 1.0)  </a:t>
            </a:r>
          </a:p>
          <a:p>
            <a:r>
              <a:rPr lang="fr-FR" dirty="0"/>
              <a:t>(2 4 6)     </a:t>
            </a:r>
            <a:r>
              <a:rPr lang="fr-FR" dirty="0">
                <a:solidFill>
                  <a:srgbClr val="FF0000"/>
                </a:solidFill>
              </a:rPr>
              <a:t>(</a:t>
            </a:r>
            <a:r>
              <a:rPr lang="fr-FR" dirty="0"/>
              <a:t>2</a:t>
            </a:r>
            <a:r>
              <a:rPr lang="fr-FR" dirty="0">
                <a:solidFill>
                  <a:srgbClr val="FF0000"/>
                </a:solidFill>
              </a:rPr>
              <a:t> . -</a:t>
            </a:r>
            <a:r>
              <a:rPr lang="fr-FR" dirty="0" smtClean="0">
                <a:solidFill>
                  <a:srgbClr val="FF0000"/>
                </a:solidFill>
              </a:rPr>
              <a:t>1.0) </a:t>
            </a:r>
            <a:r>
              <a:rPr lang="fr-FR" dirty="0">
                <a:solidFill>
                  <a:srgbClr val="FF0000"/>
                </a:solidFill>
              </a:rPr>
              <a:t>(</a:t>
            </a:r>
            <a:r>
              <a:rPr lang="fr-FR" dirty="0"/>
              <a:t>4</a:t>
            </a:r>
            <a:r>
              <a:rPr lang="fr-FR" dirty="0">
                <a:solidFill>
                  <a:srgbClr val="FF0000"/>
                </a:solidFill>
              </a:rPr>
              <a:t> . -</a:t>
            </a:r>
            <a:r>
              <a:rPr lang="fr-FR" dirty="0" smtClean="0">
                <a:solidFill>
                  <a:srgbClr val="FF0000"/>
                </a:solidFill>
              </a:rPr>
              <a:t>1.0) (</a:t>
            </a:r>
            <a:r>
              <a:rPr lang="fr-FR" dirty="0" smtClean="0"/>
              <a:t>6</a:t>
            </a:r>
            <a:r>
              <a:rPr lang="fr-FR" dirty="0" smtClean="0">
                <a:solidFill>
                  <a:srgbClr val="FF0000"/>
                </a:solidFill>
              </a:rPr>
              <a:t> . -1.0)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5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Order: Confusion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get serial order ‘for free’ by context-driven asynchronous spread of activation</a:t>
            </a:r>
          </a:p>
          <a:p>
            <a:pPr lvl="1"/>
            <a:r>
              <a:rPr lang="en-US" dirty="0" smtClean="0"/>
              <a:t>Emergent property of model, wasn’t expected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3358277"/>
            <a:ext cx="7467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     1	    2	    3	    4	    5	    6	    7	    8  _   </a:t>
            </a:r>
          </a:p>
          <a:p>
            <a:r>
              <a:rPr lang="en-US" b="1" dirty="0" smtClean="0"/>
              <a:t> 0.865</a:t>
            </a:r>
            <a:r>
              <a:rPr lang="en-US" dirty="0" smtClean="0"/>
              <a:t>	 0.025	 0.015	 0.015	 0.005	 0.020	 0.030	 0.025</a:t>
            </a:r>
          </a:p>
          <a:p>
            <a:r>
              <a:rPr lang="en-US" dirty="0" smtClean="0"/>
              <a:t> 0.000	</a:t>
            </a:r>
            <a:r>
              <a:rPr lang="en-US" b="1" dirty="0" smtClean="0"/>
              <a:t> 0.780</a:t>
            </a:r>
            <a:r>
              <a:rPr lang="en-US" dirty="0" smtClean="0"/>
              <a:t>	 0.030	 0.050	 0.045	 0.025	 0.035	 0.035</a:t>
            </a:r>
          </a:p>
          <a:p>
            <a:r>
              <a:rPr lang="en-US" dirty="0" smtClean="0"/>
              <a:t> 0.025	 0.005	 </a:t>
            </a:r>
            <a:r>
              <a:rPr lang="en-US" b="1" dirty="0" smtClean="0"/>
              <a:t>0.710</a:t>
            </a:r>
            <a:r>
              <a:rPr lang="en-US" dirty="0" smtClean="0"/>
              <a:t>	 0.045	 0.050	 0.070	 0.050	 0.045</a:t>
            </a:r>
          </a:p>
          <a:p>
            <a:r>
              <a:rPr lang="en-US" dirty="0" smtClean="0"/>
              <a:t> 0.025	 0.055	 0.010	 </a:t>
            </a:r>
            <a:r>
              <a:rPr lang="en-US" b="1" dirty="0" smtClean="0"/>
              <a:t>0.645</a:t>
            </a:r>
            <a:r>
              <a:rPr lang="en-US" dirty="0" smtClean="0"/>
              <a:t>	 0.045	 0.065	 0.085	 0.070</a:t>
            </a:r>
          </a:p>
          <a:p>
            <a:r>
              <a:rPr lang="en-US" dirty="0" smtClean="0"/>
              <a:t> 0.015	 0.040	 0.080	 0.030	 </a:t>
            </a:r>
            <a:r>
              <a:rPr lang="en-US" b="1" dirty="0" smtClean="0"/>
              <a:t>0.585</a:t>
            </a:r>
            <a:r>
              <a:rPr lang="en-US" dirty="0" smtClean="0"/>
              <a:t>	 0.065	 0.090	 0.095</a:t>
            </a:r>
          </a:p>
          <a:p>
            <a:r>
              <a:rPr lang="en-US" dirty="0" smtClean="0"/>
              <a:t> 0.025	 0.045	 0.080	 0.090	 0.045	 </a:t>
            </a:r>
            <a:r>
              <a:rPr lang="en-US" b="1" dirty="0" smtClean="0"/>
              <a:t>0.540</a:t>
            </a:r>
            <a:r>
              <a:rPr lang="en-US" dirty="0" smtClean="0"/>
              <a:t>	 0.070	 0.105</a:t>
            </a:r>
          </a:p>
          <a:p>
            <a:r>
              <a:rPr lang="en-US" dirty="0" smtClean="0"/>
              <a:t> 0.020	 0.040	 0.045	 0.090	 0.120	 0.045	 </a:t>
            </a:r>
            <a:r>
              <a:rPr lang="en-US" b="1" dirty="0" smtClean="0"/>
              <a:t>0.545</a:t>
            </a:r>
            <a:r>
              <a:rPr lang="en-US" dirty="0" smtClean="0"/>
              <a:t>	 0.095</a:t>
            </a:r>
          </a:p>
          <a:p>
            <a:r>
              <a:rPr lang="en-US" dirty="0" smtClean="0"/>
              <a:t> 0.020	 0.055	 0.050	 0.055	 0.085	 0.135	 0.075	 </a:t>
            </a:r>
            <a:r>
              <a:rPr lang="en-US" b="1" dirty="0" smtClean="0"/>
              <a:t>0.525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3091472"/>
            <a:ext cx="1752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Recall Position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438711" y="4641379"/>
            <a:ext cx="162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Chunk Order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65604" y="3396272"/>
            <a:ext cx="2209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47800" y="4038600"/>
            <a:ext cx="0" cy="160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the ACT-R 4 model of list memory, position was explicitly encoded and similarities were explicitly set between positions (set-similarities pos-3 pos-4 .7) 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Interestingly, with our model of associative learning, you get some positional confusion ‘for free’ out of the asynchronous nature of the learning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You don’t get a fully-developed </a:t>
            </a:r>
            <a:r>
              <a:rPr lang="en-US" dirty="0" err="1" smtClean="0"/>
              <a:t>gaussian</a:t>
            </a:r>
            <a:r>
              <a:rPr lang="en-US" dirty="0" smtClean="0"/>
              <a:t> </a:t>
            </a:r>
            <a:r>
              <a:rPr lang="en-US" dirty="0" err="1" smtClean="0"/>
              <a:t>dropoff</a:t>
            </a:r>
            <a:r>
              <a:rPr lang="en-US" dirty="0" smtClean="0"/>
              <a:t>, but things like rehearsal and base-level decay aren’t modeled yet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Positional Confusion – 5 Elements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 / 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will we merge associations?</a:t>
            </a:r>
          </a:p>
          <a:p>
            <a:r>
              <a:rPr lang="en-US" dirty="0" smtClean="0"/>
              <a:t>Which buffers will be sources of association and which will use associative learning?</a:t>
            </a:r>
            <a:endParaRPr lang="en-US" dirty="0"/>
          </a:p>
          <a:p>
            <a:r>
              <a:rPr lang="en-US" dirty="0" smtClean="0"/>
              <a:t>Optimize processing costs?</a:t>
            </a:r>
          </a:p>
          <a:p>
            <a:endParaRPr lang="en-US" dirty="0" smtClean="0"/>
          </a:p>
          <a:p>
            <a:r>
              <a:rPr lang="en-US" dirty="0" smtClean="0"/>
              <a:t>Use associative learning to replicate classical-conditioning experiments</a:t>
            </a:r>
          </a:p>
          <a:p>
            <a:r>
              <a:rPr lang="en-US" dirty="0" smtClean="0"/>
              <a:t>Extend to episodic-driven recall</a:t>
            </a:r>
          </a:p>
          <a:p>
            <a:r>
              <a:rPr lang="en-US" dirty="0" smtClean="0"/>
              <a:t>Use association to drive analogical reasoning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have Associative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instantiates many major phenomena such as:</a:t>
            </a:r>
          </a:p>
          <a:p>
            <a:pPr lvl="1"/>
            <a:r>
              <a:rPr lang="en-US" dirty="0" smtClean="0"/>
              <a:t>Binding of episodic memories / context sensitivity</a:t>
            </a:r>
          </a:p>
          <a:p>
            <a:pPr lvl="2"/>
            <a:r>
              <a:rPr lang="en-US" dirty="0" smtClean="0"/>
              <a:t>Anticipation of important outcomes</a:t>
            </a:r>
          </a:p>
          <a:p>
            <a:pPr lvl="2"/>
            <a:r>
              <a:rPr lang="en-US" dirty="0" smtClean="0"/>
              <a:t>Non-symbolic spread of knowledge</a:t>
            </a:r>
          </a:p>
          <a:p>
            <a:pPr lvl="1"/>
            <a:r>
              <a:rPr lang="en-US" dirty="0" smtClean="0"/>
              <a:t>Top-down perceptual grouping effects</a:t>
            </a:r>
          </a:p>
          <a:p>
            <a:pPr lvl="1"/>
            <a:r>
              <a:rPr lang="en-US" dirty="0" smtClean="0"/>
              <a:t>Sequence Learning</a:t>
            </a:r>
          </a:p>
          <a:p>
            <a:pPr lvl="1"/>
            <a:r>
              <a:rPr lang="en-US" dirty="0" smtClean="0"/>
              <a:t>Prediction Error (</a:t>
            </a:r>
            <a:r>
              <a:rPr lang="en-US" dirty="0" err="1" smtClean="0"/>
              <a:t>Rescorla</a:t>
            </a:r>
            <a:r>
              <a:rPr lang="en-US" dirty="0" smtClean="0"/>
              <a:t>-Wagner learning assumption)</a:t>
            </a:r>
          </a:p>
          <a:p>
            <a:r>
              <a:rPr lang="en-US" dirty="0" smtClean="0"/>
              <a:t>It is flexible, stimulus-driven (and order-dependent)</a:t>
            </a:r>
          </a:p>
          <a:p>
            <a:r>
              <a:rPr lang="en-US" dirty="0" smtClean="0"/>
              <a:t>Without associative learning it’s very hard to chain together non-symbolic information </a:t>
            </a:r>
          </a:p>
          <a:p>
            <a:pPr lvl="1"/>
            <a:r>
              <a:rPr lang="en-US" dirty="0" smtClean="0"/>
              <a:t>E.g.,  Chunks with no overlapping slot values yet are found in similar contexts,  such as learning unfamiliar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Associative Learning in ACT-R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ACT-R 4 (and 5), associative learning was driven by Bayesian log-odds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Association strength 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ji</a:t>
            </a:r>
            <a:r>
              <a:rPr lang="en-US" dirty="0" smtClean="0"/>
              <a:t>) estimated log-likelihood of how much the presence of chunk </a:t>
            </a:r>
            <a:r>
              <a:rPr lang="en-US" i="1" dirty="0" smtClean="0"/>
              <a:t>j </a:t>
            </a:r>
            <a:r>
              <a:rPr lang="en-US" dirty="0" smtClean="0"/>
              <a:t>(the context)</a:t>
            </a:r>
            <a:r>
              <a:rPr lang="en-US" i="1" dirty="0" smtClean="0"/>
              <a:t> </a:t>
            </a:r>
            <a:r>
              <a:rPr lang="en-US" dirty="0" smtClean="0"/>
              <a:t>increases the probability that chunk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will be retrieved</a:t>
            </a:r>
            <a:endParaRPr lang="en-US" i="1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676775"/>
            <a:ext cx="49339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Bayesian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log-likelihood of recall, if two chunks (</a:t>
            </a:r>
            <a:r>
              <a:rPr lang="en-US" i="1" dirty="0" err="1" smtClean="0"/>
              <a:t>i</a:t>
            </a:r>
            <a:r>
              <a:rPr lang="en-US" dirty="0" smtClean="0"/>
              <a:t> and </a:t>
            </a:r>
            <a:r>
              <a:rPr lang="en-US" i="1" dirty="0" smtClean="0"/>
              <a:t>j</a:t>
            </a:r>
            <a:r>
              <a:rPr lang="en-US" dirty="0" smtClean="0"/>
              <a:t>) aren’t associated together, then the odds of one being recalled in the context of another is 50%</a:t>
            </a:r>
          </a:p>
          <a:p>
            <a:pPr lvl="1"/>
            <a:r>
              <a:rPr lang="en-US" dirty="0" smtClean="0"/>
              <a:t>In a robust model, these chunks may have been recalled many times without being in context together</a:t>
            </a:r>
          </a:p>
          <a:p>
            <a:r>
              <a:rPr lang="en-US" dirty="0" smtClean="0"/>
              <a:t>However, once these items are associated, because of the low        ,  the odds of recalling </a:t>
            </a:r>
            <a:r>
              <a:rPr lang="en-US" i="1" dirty="0" err="1" smtClean="0"/>
              <a:t>i</a:t>
            </a:r>
            <a:r>
              <a:rPr lang="en-US" dirty="0" smtClean="0"/>
              <a:t> in the context of </a:t>
            </a:r>
            <a:r>
              <a:rPr lang="en-US" i="1" dirty="0" smtClean="0"/>
              <a:t>j</a:t>
            </a:r>
            <a:r>
              <a:rPr lang="en-US" dirty="0" smtClean="0"/>
              <a:t> ends up being much lower than if they were never associated together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876800"/>
            <a:ext cx="762000" cy="53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Bayesian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1858835" y="1295400"/>
            <a:ext cx="6602051" cy="5106324"/>
            <a:chOff x="1858835" y="1295400"/>
            <a:chExt cx="6602051" cy="5106324"/>
          </a:xfrm>
        </p:grpSpPr>
        <p:grpSp>
          <p:nvGrpSpPr>
            <p:cNvPr id="6" name="Group 40"/>
            <p:cNvGrpSpPr/>
            <p:nvPr/>
          </p:nvGrpSpPr>
          <p:grpSpPr>
            <a:xfrm>
              <a:off x="2372519" y="1447800"/>
              <a:ext cx="312473" cy="4543125"/>
              <a:chOff x="5257800" y="2971800"/>
              <a:chExt cx="152400" cy="22098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5334000" y="2971800"/>
                <a:ext cx="0" cy="22098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Group 26"/>
              <p:cNvGrpSpPr/>
              <p:nvPr/>
            </p:nvGrpSpPr>
            <p:grpSpPr>
              <a:xfrm>
                <a:off x="5257800" y="3581400"/>
                <a:ext cx="152400" cy="1524000"/>
                <a:chOff x="5486400" y="4648200"/>
                <a:chExt cx="152400" cy="1524000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5486400" y="4648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486400" y="4800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5486400" y="4953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5486400" y="5105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5486400" y="5257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5486400" y="5562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486400" y="5715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486400" y="5867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5486400" y="6019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5486400" y="6172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27"/>
              <p:cNvGrpSpPr/>
              <p:nvPr/>
            </p:nvGrpSpPr>
            <p:grpSpPr>
              <a:xfrm>
                <a:off x="5257800" y="2971800"/>
                <a:ext cx="152400" cy="1524000"/>
                <a:chOff x="5486400" y="4648200"/>
                <a:chExt cx="152400" cy="1524000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>
                  <a:off x="5486400" y="4648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5486400" y="4800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5486400" y="4953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5486400" y="5105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5486400" y="5257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35"/>
                <p:cNvCxnSpPr/>
                <p:nvPr/>
              </p:nvCxnSpPr>
              <p:spPr>
                <a:xfrm>
                  <a:off x="5486400" y="5562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36"/>
                <p:cNvCxnSpPr/>
                <p:nvPr/>
              </p:nvCxnSpPr>
              <p:spPr>
                <a:xfrm>
                  <a:off x="5486400" y="5715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5486400" y="5867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5486400" y="6019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5486400" y="6172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41"/>
            <p:cNvGrpSpPr/>
            <p:nvPr/>
          </p:nvGrpSpPr>
          <p:grpSpPr>
            <a:xfrm>
              <a:off x="4673945" y="1689373"/>
              <a:ext cx="312473" cy="4543125"/>
              <a:chOff x="5257800" y="2971800"/>
              <a:chExt cx="152400" cy="2209800"/>
            </a:xfrm>
            <a:scene3d>
              <a:camera prst="orthographicFront">
                <a:rot lat="0" lon="0" rev="16200000"/>
              </a:camera>
              <a:lightRig rig="threePt" dir="t"/>
            </a:scene3d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5334000" y="2971800"/>
                <a:ext cx="0" cy="22098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26"/>
              <p:cNvGrpSpPr/>
              <p:nvPr/>
            </p:nvGrpSpPr>
            <p:grpSpPr>
              <a:xfrm>
                <a:off x="5257800" y="3581400"/>
                <a:ext cx="152400" cy="1524000"/>
                <a:chOff x="5486400" y="4648200"/>
                <a:chExt cx="152400" cy="1524000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486400" y="4648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486400" y="4800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486400" y="4953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486400" y="5105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5486400" y="5257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486400" y="5562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486400" y="5715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486400" y="5867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5486400" y="6019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5486400" y="6172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27"/>
              <p:cNvGrpSpPr/>
              <p:nvPr/>
            </p:nvGrpSpPr>
            <p:grpSpPr>
              <a:xfrm>
                <a:off x="5257800" y="2971800"/>
                <a:ext cx="152400" cy="1524000"/>
                <a:chOff x="5486400" y="4648200"/>
                <a:chExt cx="152400" cy="1524000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>
                  <a:off x="5486400" y="4648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5486400" y="4800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5486400" y="4953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5486400" y="5105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5486400" y="5257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486400" y="5562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486400" y="5715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486400" y="5867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5486400" y="6019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5486400" y="6172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" name="TextBox 7"/>
            <p:cNvSpPr txBox="1"/>
            <p:nvPr/>
          </p:nvSpPr>
          <p:spPr>
            <a:xfrm rot="16200000">
              <a:off x="725390" y="3571845"/>
              <a:ext cx="2667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Associative Strength</a:t>
              </a:r>
              <a:endParaRPr lang="en-US" sz="20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43200" y="1524000"/>
              <a:ext cx="4003939" cy="4343400"/>
            </a:xfrm>
            <a:custGeom>
              <a:avLst/>
              <a:gdLst>
                <a:gd name="connsiteX0" fmla="*/ 1550504 w 1550504"/>
                <a:gd name="connsiteY0" fmla="*/ 0 h 1852653"/>
                <a:gd name="connsiteX1" fmla="*/ 262393 w 1550504"/>
                <a:gd name="connsiteY1" fmla="*/ 365760 h 1852653"/>
                <a:gd name="connsiteX2" fmla="*/ 0 w 1550504"/>
                <a:gd name="connsiteY2" fmla="*/ 1852653 h 1852653"/>
                <a:gd name="connsiteX3" fmla="*/ 0 w 1550504"/>
                <a:gd name="connsiteY3" fmla="*/ 1852653 h 185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0504" h="1852653">
                  <a:moveTo>
                    <a:pt x="1550504" y="0"/>
                  </a:moveTo>
                  <a:cubicBezTo>
                    <a:pt x="1035657" y="28492"/>
                    <a:pt x="520810" y="56985"/>
                    <a:pt x="262393" y="365760"/>
                  </a:cubicBezTo>
                  <a:cubicBezTo>
                    <a:pt x="3976" y="674536"/>
                    <a:pt x="0" y="1852653"/>
                    <a:pt x="0" y="1852653"/>
                  </a:cubicBezTo>
                  <a:lnTo>
                    <a:pt x="0" y="1852653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1592" y="3541645"/>
              <a:ext cx="1209294" cy="85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" name="TextBox 64"/>
            <p:cNvSpPr txBox="1"/>
            <p:nvPr/>
          </p:nvSpPr>
          <p:spPr>
            <a:xfrm>
              <a:off x="6858000" y="1447800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</a:t>
              </a:r>
              <a:r>
                <a:rPr lang="en-US" baseline="-25000" dirty="0" err="1" smtClean="0"/>
                <a:t>ji</a:t>
              </a:r>
              <a:endParaRPr lang="en-US" baseline="-25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177996" y="3794098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958053" y="41148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05000" y="12954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S</a:t>
              </a:r>
              <a:r>
                <a:rPr lang="en-US" sz="1200" baseline="-25000" dirty="0" err="1" smtClean="0"/>
                <a:t>max</a:t>
              </a:r>
              <a:endParaRPr lang="en-US" sz="1200" baseline="-25000" dirty="0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2819400" y="1447800"/>
              <a:ext cx="4191000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2362200" y="5867400"/>
              <a:ext cx="3683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. . .</a:t>
              </a:r>
              <a:endParaRPr lang="en-US" sz="1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335781" y="6032392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aseline="30000" dirty="0" smtClean="0"/>
                <a:t>-</a:t>
              </a:r>
              <a:r>
                <a:rPr lang="en-US" dirty="0" smtClean="0"/>
                <a:t>∞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0392" y="1295400"/>
            <a:ext cx="4205288" cy="1107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ACT-R 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3745992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Spreading Activation</a:t>
            </a:r>
          </a:p>
          <a:p>
            <a:pPr lvl="1"/>
            <a:r>
              <a:rPr lang="en-US" dirty="0" smtClean="0"/>
              <a:t>Set spread 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max</a:t>
            </a:r>
            <a:r>
              <a:rPr lang="en-US" dirty="0" smtClean="0"/>
              <a:t>) using :</a:t>
            </a:r>
            <a:r>
              <a:rPr lang="en-US" dirty="0" err="1" smtClean="0"/>
              <a:t>mas</a:t>
            </a:r>
            <a:r>
              <a:rPr lang="en-US" dirty="0" smtClean="0"/>
              <a:t> parameter</a:t>
            </a:r>
          </a:p>
          <a:p>
            <a:r>
              <a:rPr lang="en-US" dirty="0" smtClean="0"/>
              <a:t>Due to log-likelihood calculation, high fan items have their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ji</a:t>
            </a:r>
            <a:r>
              <a:rPr lang="en-US" dirty="0" smtClean="0"/>
              <a:t> become inhibitory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can lead </a:t>
            </a:r>
            <a:r>
              <a:rPr lang="en-US" dirty="0" smtClean="0"/>
              <a:t>to catastrophic failure</a:t>
            </a:r>
          </a:p>
          <a:p>
            <a:pPr lvl="1"/>
            <a:r>
              <a:rPr lang="en-US" dirty="0" smtClean="0"/>
              <a:t>Mature models can’t recall high-fan items due to interference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703365" y="2903551"/>
            <a:ext cx="3599151" cy="3064826"/>
            <a:chOff x="1828285" y="1178167"/>
            <a:chExt cx="5992752" cy="5264533"/>
          </a:xfrm>
        </p:grpSpPr>
        <p:grpSp>
          <p:nvGrpSpPr>
            <p:cNvPr id="8" name="Group 40"/>
            <p:cNvGrpSpPr/>
            <p:nvPr/>
          </p:nvGrpSpPr>
          <p:grpSpPr>
            <a:xfrm>
              <a:off x="2372519" y="1447800"/>
              <a:ext cx="312473" cy="4543125"/>
              <a:chOff x="5257800" y="2971800"/>
              <a:chExt cx="152400" cy="22098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5334000" y="2971800"/>
                <a:ext cx="0" cy="22098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26"/>
              <p:cNvGrpSpPr/>
              <p:nvPr/>
            </p:nvGrpSpPr>
            <p:grpSpPr>
              <a:xfrm>
                <a:off x="5257800" y="3581400"/>
                <a:ext cx="152400" cy="1524000"/>
                <a:chOff x="5486400" y="4648200"/>
                <a:chExt cx="152400" cy="15240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486400" y="4648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5486400" y="4800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5486400" y="4953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5486400" y="5105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5486400" y="5257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5486400" y="5562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5486400" y="5715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5486400" y="5867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5486400" y="6019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5486400" y="6172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 27"/>
              <p:cNvGrpSpPr/>
              <p:nvPr/>
            </p:nvGrpSpPr>
            <p:grpSpPr>
              <a:xfrm>
                <a:off x="5257800" y="2971800"/>
                <a:ext cx="152400" cy="1524000"/>
                <a:chOff x="5486400" y="4648200"/>
                <a:chExt cx="152400" cy="1524000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>
                  <a:off x="5486400" y="4648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5486400" y="4800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42"/>
                <p:cNvCxnSpPr/>
                <p:nvPr/>
              </p:nvCxnSpPr>
              <p:spPr>
                <a:xfrm>
                  <a:off x="5486400" y="4953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43"/>
                <p:cNvCxnSpPr/>
                <p:nvPr/>
              </p:nvCxnSpPr>
              <p:spPr>
                <a:xfrm>
                  <a:off x="5486400" y="5105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486400" y="5257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35"/>
                <p:cNvCxnSpPr/>
                <p:nvPr/>
              </p:nvCxnSpPr>
              <p:spPr>
                <a:xfrm>
                  <a:off x="5486400" y="5562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36"/>
                <p:cNvCxnSpPr/>
                <p:nvPr/>
              </p:nvCxnSpPr>
              <p:spPr>
                <a:xfrm>
                  <a:off x="5486400" y="5715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5486400" y="5867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5486400" y="6019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486400" y="6172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41"/>
            <p:cNvGrpSpPr/>
            <p:nvPr/>
          </p:nvGrpSpPr>
          <p:grpSpPr>
            <a:xfrm>
              <a:off x="4673945" y="1689373"/>
              <a:ext cx="312473" cy="4543125"/>
              <a:chOff x="5257800" y="2971800"/>
              <a:chExt cx="152400" cy="2209800"/>
            </a:xfrm>
            <a:scene3d>
              <a:camera prst="orthographicFront">
                <a:rot lat="0" lon="0" rev="16200000"/>
              </a:camera>
              <a:lightRig rig="threePt" dir="t"/>
            </a:scene3d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5334000" y="2971800"/>
                <a:ext cx="0" cy="22098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6"/>
              <p:cNvGrpSpPr/>
              <p:nvPr/>
            </p:nvGrpSpPr>
            <p:grpSpPr>
              <a:xfrm>
                <a:off x="5257800" y="3581400"/>
                <a:ext cx="152400" cy="1524000"/>
                <a:chOff x="5486400" y="4648200"/>
                <a:chExt cx="152400" cy="1524000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486400" y="4648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5486400" y="4800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5486400" y="4953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5486400" y="5105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5486400" y="5257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5486400" y="5562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5486400" y="5715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5486400" y="5867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5486400" y="6019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5486400" y="6172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7"/>
              <p:cNvGrpSpPr/>
              <p:nvPr/>
            </p:nvGrpSpPr>
            <p:grpSpPr>
              <a:xfrm>
                <a:off x="5257800" y="2971800"/>
                <a:ext cx="152400" cy="1524000"/>
                <a:chOff x="5486400" y="4648200"/>
                <a:chExt cx="152400" cy="1524000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486400" y="4648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5486400" y="4800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15"/>
                <p:cNvCxnSpPr/>
                <p:nvPr/>
              </p:nvCxnSpPr>
              <p:spPr>
                <a:xfrm>
                  <a:off x="5486400" y="4953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16"/>
                <p:cNvCxnSpPr/>
                <p:nvPr/>
              </p:nvCxnSpPr>
              <p:spPr>
                <a:xfrm>
                  <a:off x="5486400" y="5105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486400" y="5257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486400" y="5410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5486400" y="55626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5486400" y="57150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5486400" y="58674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486400" y="60198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486400" y="6172200"/>
                  <a:ext cx="152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TextBox 9"/>
            <p:cNvSpPr txBox="1"/>
            <p:nvPr/>
          </p:nvSpPr>
          <p:spPr>
            <a:xfrm rot="16200000">
              <a:off x="725392" y="3541291"/>
              <a:ext cx="2667001" cy="46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Associative Strength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38370" y="4960339"/>
              <a:ext cx="499650" cy="4758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S</a:t>
              </a:r>
              <a:r>
                <a:rPr lang="en-US" sz="1200" baseline="-25000" dirty="0" err="1" smtClean="0"/>
                <a:t>ji</a:t>
              </a:r>
              <a:endParaRPr lang="en-US" sz="1200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77346" y="3712845"/>
              <a:ext cx="435593" cy="4758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65246" y="3651432"/>
              <a:ext cx="755791" cy="475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fan</a:t>
              </a:r>
              <a:r>
                <a:rPr lang="en-US" sz="1200" baseline="-25000" dirty="0" err="1" smtClean="0"/>
                <a:t>ji</a:t>
              </a:r>
              <a:endParaRPr lang="en-US" sz="1200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86212" y="1178167"/>
              <a:ext cx="719568" cy="475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S</a:t>
              </a:r>
              <a:r>
                <a:rPr lang="en-US" sz="1200" baseline="-25000" dirty="0" err="1" smtClean="0"/>
                <a:t>max</a:t>
              </a:r>
              <a:endParaRPr lang="en-US" sz="1200" baseline="-250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819400" y="1447800"/>
              <a:ext cx="4191000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226471" y="5771799"/>
              <a:ext cx="613355" cy="5286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. . .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0154" y="6073368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aseline="30000" dirty="0" smtClean="0"/>
                <a:t>-</a:t>
              </a:r>
              <a:r>
                <a:rPr lang="en-US" dirty="0" smtClean="0"/>
                <a:t>∞</a:t>
              </a:r>
              <a:endParaRPr lang="en-US" sz="1400" dirty="0"/>
            </a:p>
          </p:txBody>
        </p:sp>
      </p:grpSp>
      <p:sp>
        <p:nvSpPr>
          <p:cNvPr id="77" name="Freeform 76"/>
          <p:cNvSpPr/>
          <p:nvPr/>
        </p:nvSpPr>
        <p:spPr>
          <a:xfrm>
            <a:off x="5303520" y="3140765"/>
            <a:ext cx="2464904" cy="2043485"/>
          </a:xfrm>
          <a:custGeom>
            <a:avLst/>
            <a:gdLst>
              <a:gd name="connsiteX0" fmla="*/ 0 w 2464904"/>
              <a:gd name="connsiteY0" fmla="*/ 0 h 2043485"/>
              <a:gd name="connsiteX1" fmla="*/ 508883 w 2464904"/>
              <a:gd name="connsiteY1" fmla="*/ 1208598 h 2043485"/>
              <a:gd name="connsiteX2" fmla="*/ 2464904 w 2464904"/>
              <a:gd name="connsiteY2" fmla="*/ 2043485 h 20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4904" h="2043485">
                <a:moveTo>
                  <a:pt x="0" y="0"/>
                </a:moveTo>
                <a:cubicBezTo>
                  <a:pt x="49033" y="434008"/>
                  <a:pt x="98066" y="868017"/>
                  <a:pt x="508883" y="1208598"/>
                </a:cubicBezTo>
                <a:cubicBezTo>
                  <a:pt x="919700" y="1549179"/>
                  <a:pt x="1692302" y="1796332"/>
                  <a:pt x="2464904" y="2043485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Bayesian to Hebbian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Really, the Bayesian approach of ACT-R 4 really isn’t that different from more neurally-inspired Hebbian learning</a:t>
            </a:r>
          </a:p>
          <a:p>
            <a:pPr lvl="1"/>
            <a:r>
              <a:rPr lang="en-US" dirty="0" smtClean="0"/>
              <a:t>In both cases, stuff that fire together, wire together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looking to update associative learning in ACT-R 6, we went to look at recent development in neural Hebbian-style learning</a:t>
            </a:r>
          </a:p>
          <a:p>
            <a:pPr lvl="1"/>
            <a:r>
              <a:rPr lang="en-US" dirty="0" smtClean="0"/>
              <a:t>Recent work on spike-timing dependent plasticity inspired a re-imagination of </a:t>
            </a:r>
            <a:r>
              <a:rPr lang="en-US" dirty="0" smtClean="0">
                <a:solidFill>
                  <a:srgbClr val="FF0000"/>
                </a:solidFill>
              </a:rPr>
              <a:t>INHIBITION </a:t>
            </a:r>
            <a:r>
              <a:rPr lang="en-US" dirty="0" smtClean="0"/>
              <a:t>in ACT-R associative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876-E993-4230-864C-16F54649F28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3276600"/>
            <a:ext cx="914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1600" y="3276600"/>
            <a:ext cx="914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43200" y="3320996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852852" y="3364156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DM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286000" y="3352800"/>
            <a:ext cx="700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retrieval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881559" y="3200400"/>
            <a:ext cx="86433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rgbClr val="7030A0"/>
                </a:solidFill>
              </a:rPr>
              <a:t>+retrieval&gt;</a:t>
            </a:r>
          </a:p>
          <a:p>
            <a:r>
              <a:rPr lang="en-US" sz="1100" i="1" dirty="0" smtClean="0">
                <a:solidFill>
                  <a:srgbClr val="7030A0"/>
                </a:solidFill>
              </a:rPr>
              <a:t>   ISA  action</a:t>
            </a:r>
          </a:p>
          <a:p>
            <a:r>
              <a:rPr lang="en-US" sz="1100" i="1" dirty="0" smtClean="0">
                <a:solidFill>
                  <a:srgbClr val="7030A0"/>
                </a:solidFill>
              </a:rPr>
              <a:t>   light green</a:t>
            </a:r>
            <a:endParaRPr lang="en-US" sz="1100" i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7853" y="3320996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962400" y="3429000"/>
            <a:ext cx="762000" cy="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962400" y="3505200"/>
            <a:ext cx="762000" cy="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962400" y="3581400"/>
            <a:ext cx="762000" cy="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3.58085E-6 L -0.27413 3.58085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2" grpId="0"/>
      <p:bldP spid="12" grpId="1"/>
      <p:bldP spid="13" grpId="0"/>
      <p:bldP spid="1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2940</TotalTime>
  <Words>2481</Words>
  <Application>Microsoft Office PowerPoint</Application>
  <PresentationFormat>On-screen Show (4:3)</PresentationFormat>
  <Paragraphs>385</Paragraphs>
  <Slides>34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Solstice</vt:lpstr>
      <vt:lpstr>An Updated Associative Learning Mechanism</vt:lpstr>
      <vt:lpstr>Overview</vt:lpstr>
      <vt:lpstr>What is Associative Learning? </vt:lpstr>
      <vt:lpstr>Why have Associative Learning?</vt:lpstr>
      <vt:lpstr>History of Associative Learning in ACT-R</vt:lpstr>
      <vt:lpstr>Issues with Bayesian Approach</vt:lpstr>
      <vt:lpstr>Issues with Bayesian Approach</vt:lpstr>
      <vt:lpstr>ACT-R 6 </vt:lpstr>
      <vt:lpstr>From Bayesian to Hebbian</vt:lpstr>
      <vt:lpstr>Traditional (Neural) Hebbian Approaches</vt:lpstr>
      <vt:lpstr>Traditional Hebbian Approaches</vt:lpstr>
      <vt:lpstr>Recent Neural Advances: Spike Timing Dependent Plasticity</vt:lpstr>
      <vt:lpstr>Neural Evidence</vt:lpstr>
      <vt:lpstr>From Bayesian to Hebbian - Revisited</vt:lpstr>
      <vt:lpstr>A Balanced Associative Learning Mechanism</vt:lpstr>
      <vt:lpstr>Hebbian Learning Component</vt:lpstr>
      <vt:lpstr>Anti-Hebbian Learning Component</vt:lpstr>
      <vt:lpstr>Anti-Hebbian Learning Component</vt:lpstr>
      <vt:lpstr>Anti-Hebbian Learning Component</vt:lpstr>
      <vt:lpstr>What do we Inhibit?</vt:lpstr>
      <vt:lpstr>Context-Driven Effects</vt:lpstr>
      <vt:lpstr>How else could we Inhibit?</vt:lpstr>
      <vt:lpstr>Differences from Bayesian</vt:lpstr>
      <vt:lpstr>Issues with Traditional Approaches</vt:lpstr>
      <vt:lpstr>Squashing Association Strength</vt:lpstr>
      <vt:lpstr>Squashing Associations</vt:lpstr>
      <vt:lpstr>Squashing Association Strength</vt:lpstr>
      <vt:lpstr>Interference-Driven Decay</vt:lpstr>
      <vt:lpstr>Interference-Driven Decay</vt:lpstr>
      <vt:lpstr>An Example: Serial Order Effects</vt:lpstr>
      <vt:lpstr>Serial Order: Confusion Matrix</vt:lpstr>
      <vt:lpstr>Positional Confusion</vt:lpstr>
      <vt:lpstr>Positional Confusion – 5 Elements</vt:lpstr>
      <vt:lpstr>Future Plans / Open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Associative Learning</dc:title>
  <dc:creator>Robert Thomson</dc:creator>
  <cp:lastModifiedBy>Rob</cp:lastModifiedBy>
  <cp:revision>1212</cp:revision>
  <dcterms:created xsi:type="dcterms:W3CDTF">2012-07-11T15:45:08Z</dcterms:created>
  <dcterms:modified xsi:type="dcterms:W3CDTF">2012-07-28T17:12:12Z</dcterms:modified>
</cp:coreProperties>
</file>