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8" r:id="rId4"/>
    <p:sldId id="320" r:id="rId5"/>
    <p:sldId id="323" r:id="rId6"/>
    <p:sldId id="302" r:id="rId7"/>
    <p:sldId id="324" r:id="rId8"/>
    <p:sldId id="322" r:id="rId9"/>
    <p:sldId id="325" r:id="rId10"/>
    <p:sldId id="326" r:id="rId11"/>
    <p:sldId id="331" r:id="rId12"/>
    <p:sldId id="327" r:id="rId13"/>
    <p:sldId id="332" r:id="rId14"/>
    <p:sldId id="330" r:id="rId15"/>
    <p:sldId id="33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S\Documents\CMU\Experiments\FanSAT\Manuscript\Figures%20for%20Psychonomics%20Tal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S\Documents\CMU\Experiments\FanSAT\Manuscript\Figures%20for%20Psychonomics%20Tal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S\Documents\CMU\Experiments\FanSAT\Manuscript\Figures%20for%20Psychonomics%20Tal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S\Documents\CMU\Experiments\FanSAT\Manuscript\Figures%20for%20Psychonomics%20Ta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4589981027218"/>
          <c:y val="4.5584974851205516E-2"/>
          <c:w val="0.7364708415038892"/>
          <c:h val="0.74230831429639144"/>
        </c:manualLayout>
      </c:layout>
      <c:scatterChart>
        <c:scatterStyle val="lineMarker"/>
        <c:varyColors val="0"/>
        <c:ser>
          <c:idx val="1"/>
          <c:order val="0"/>
          <c:spPr>
            <a:ln w="381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'1'!$D$8:$D$9</c:f>
              <c:numCache>
                <c:formatCode>0</c:formatCode>
                <c:ptCount val="2"/>
                <c:pt idx="0">
                  <c:v>0</c:v>
                </c:pt>
                <c:pt idx="1">
                  <c:v>3500</c:v>
                </c:pt>
              </c:numCache>
            </c:numRef>
          </c:xVal>
          <c:yVal>
            <c:numRef>
              <c:f>'1'!$E$8:$E$9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0"/>
          <c:order val="1"/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'1'!$A$4:$A$74</c:f>
              <c:numCache>
                <c:formatCode>General</c:formatCode>
                <c:ptCount val="7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  <c:pt idx="11">
                  <c:v>550</c:v>
                </c:pt>
                <c:pt idx="12">
                  <c:v>600</c:v>
                </c:pt>
                <c:pt idx="13">
                  <c:v>650</c:v>
                </c:pt>
                <c:pt idx="14">
                  <c:v>700</c:v>
                </c:pt>
                <c:pt idx="15">
                  <c:v>750</c:v>
                </c:pt>
                <c:pt idx="16">
                  <c:v>800</c:v>
                </c:pt>
                <c:pt idx="17">
                  <c:v>850</c:v>
                </c:pt>
                <c:pt idx="18">
                  <c:v>900</c:v>
                </c:pt>
                <c:pt idx="19">
                  <c:v>950</c:v>
                </c:pt>
                <c:pt idx="20">
                  <c:v>1000</c:v>
                </c:pt>
                <c:pt idx="21">
                  <c:v>1050</c:v>
                </c:pt>
                <c:pt idx="22">
                  <c:v>1100</c:v>
                </c:pt>
                <c:pt idx="23">
                  <c:v>1150</c:v>
                </c:pt>
                <c:pt idx="24">
                  <c:v>1200</c:v>
                </c:pt>
                <c:pt idx="25">
                  <c:v>1250</c:v>
                </c:pt>
                <c:pt idx="26">
                  <c:v>1300</c:v>
                </c:pt>
                <c:pt idx="27">
                  <c:v>1350</c:v>
                </c:pt>
                <c:pt idx="28">
                  <c:v>1400</c:v>
                </c:pt>
                <c:pt idx="29">
                  <c:v>1450</c:v>
                </c:pt>
                <c:pt idx="30">
                  <c:v>1500</c:v>
                </c:pt>
                <c:pt idx="31">
                  <c:v>1550</c:v>
                </c:pt>
                <c:pt idx="32">
                  <c:v>1600</c:v>
                </c:pt>
                <c:pt idx="33">
                  <c:v>1650</c:v>
                </c:pt>
                <c:pt idx="34">
                  <c:v>1700</c:v>
                </c:pt>
                <c:pt idx="35">
                  <c:v>1750</c:v>
                </c:pt>
                <c:pt idx="36">
                  <c:v>1800</c:v>
                </c:pt>
                <c:pt idx="37">
                  <c:v>1850</c:v>
                </c:pt>
                <c:pt idx="38">
                  <c:v>1900</c:v>
                </c:pt>
                <c:pt idx="39">
                  <c:v>1950</c:v>
                </c:pt>
                <c:pt idx="40">
                  <c:v>2000</c:v>
                </c:pt>
                <c:pt idx="41">
                  <c:v>2050</c:v>
                </c:pt>
                <c:pt idx="42">
                  <c:v>2100</c:v>
                </c:pt>
                <c:pt idx="43">
                  <c:v>2150</c:v>
                </c:pt>
                <c:pt idx="44">
                  <c:v>2200</c:v>
                </c:pt>
                <c:pt idx="45">
                  <c:v>2250</c:v>
                </c:pt>
                <c:pt idx="46">
                  <c:v>2300</c:v>
                </c:pt>
                <c:pt idx="47">
                  <c:v>2350</c:v>
                </c:pt>
                <c:pt idx="48">
                  <c:v>2400</c:v>
                </c:pt>
                <c:pt idx="49">
                  <c:v>2450</c:v>
                </c:pt>
                <c:pt idx="50">
                  <c:v>2500</c:v>
                </c:pt>
                <c:pt idx="51">
                  <c:v>2550</c:v>
                </c:pt>
                <c:pt idx="52">
                  <c:v>2600</c:v>
                </c:pt>
                <c:pt idx="53">
                  <c:v>2650</c:v>
                </c:pt>
                <c:pt idx="54">
                  <c:v>2700</c:v>
                </c:pt>
                <c:pt idx="55">
                  <c:v>2750</c:v>
                </c:pt>
                <c:pt idx="56">
                  <c:v>2800</c:v>
                </c:pt>
                <c:pt idx="57">
                  <c:v>2850</c:v>
                </c:pt>
                <c:pt idx="58">
                  <c:v>2900</c:v>
                </c:pt>
                <c:pt idx="59">
                  <c:v>2950</c:v>
                </c:pt>
                <c:pt idx="60">
                  <c:v>3000</c:v>
                </c:pt>
                <c:pt idx="61">
                  <c:v>3050</c:v>
                </c:pt>
                <c:pt idx="62">
                  <c:v>3100</c:v>
                </c:pt>
                <c:pt idx="63">
                  <c:v>3150</c:v>
                </c:pt>
                <c:pt idx="64">
                  <c:v>3200</c:v>
                </c:pt>
                <c:pt idx="65">
                  <c:v>3250</c:v>
                </c:pt>
                <c:pt idx="66">
                  <c:v>3300</c:v>
                </c:pt>
                <c:pt idx="67">
                  <c:v>3350</c:v>
                </c:pt>
                <c:pt idx="68">
                  <c:v>3400</c:v>
                </c:pt>
                <c:pt idx="69">
                  <c:v>3450</c:v>
                </c:pt>
                <c:pt idx="70">
                  <c:v>3500</c:v>
                </c:pt>
              </c:numCache>
            </c:numRef>
          </c:xVal>
          <c:yVal>
            <c:numRef>
              <c:f>'1'!$B$4:$B$74</c:f>
              <c:numCache>
                <c:formatCode>0.00</c:formatCode>
                <c:ptCount val="7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0.43453542437267467</c:v>
                </c:pt>
                <c:pt idx="12">
                  <c:v>0.82186558998666381</c:v>
                </c:pt>
                <c:pt idx="13">
                  <c:v>1.1671185861288</c:v>
                </c:pt>
                <c:pt idx="14">
                  <c:v>1.4748654179722962</c:v>
                </c:pt>
                <c:pt idx="15">
                  <c:v>1.7491805247721772</c:v>
                </c:pt>
                <c:pt idx="16">
                  <c:v>1.9936957237357777</c:v>
                </c:pt>
                <c:pt idx="17">
                  <c:v>2.2116482937625741</c:v>
                </c:pt>
                <c:pt idx="18">
                  <c:v>2.4059238356619432</c:v>
                </c:pt>
                <c:pt idx="19">
                  <c:v>2.5790944763001939</c:v>
                </c:pt>
                <c:pt idx="20">
                  <c:v>2.7334529224837869</c:v>
                </c:pt>
                <c:pt idx="21">
                  <c:v>2.8710428154379066</c:v>
                </c:pt>
                <c:pt idx="22">
                  <c:v>2.9936857877609739</c:v>
                </c:pt>
                <c:pt idx="23">
                  <c:v>3.1030055810778583</c:v>
                </c:pt>
                <c:pt idx="24">
                  <c:v>3.2004495436994218</c:v>
                </c:pt>
                <c:pt idx="25">
                  <c:v>3.2873077929084062</c:v>
                </c:pt>
                <c:pt idx="26">
                  <c:v>3.3647302955723171</c:v>
                </c:pt>
                <c:pt idx="27">
                  <c:v>3.4337420932234641</c:v>
                </c:pt>
                <c:pt idx="28">
                  <c:v>3.4952568731798448</c:v>
                </c:pt>
                <c:pt idx="29">
                  <c:v>3.5500890653828416</c:v>
                </c:pt>
                <c:pt idx="30">
                  <c:v>3.5989646251087848</c:v>
                </c:pt>
                <c:pt idx="31">
                  <c:v>3.6425306443129872</c:v>
                </c:pt>
                <c:pt idx="32">
                  <c:v>3.681363918856408</c:v>
                </c:pt>
                <c:pt idx="33">
                  <c:v>3.715978585041452</c:v>
                </c:pt>
                <c:pt idx="34">
                  <c:v>3.7468329265614368</c:v>
                </c:pt>
                <c:pt idx="35">
                  <c:v>3.7743354419848907</c:v>
                </c:pt>
                <c:pt idx="36">
                  <c:v>3.7988502531056323</c:v>
                </c:pt>
                <c:pt idx="37">
                  <c:v>3.8207019257629327</c:v>
                </c:pt>
                <c:pt idx="38">
                  <c:v>3.8401797669573843</c:v>
                </c:pt>
                <c:pt idx="39">
                  <c:v>3.8575416551545127</c:v>
                </c:pt>
                <c:pt idx="40">
                  <c:v>3.8730174544877283</c:v>
                </c:pt>
                <c:pt idx="41">
                  <c:v>3.8868120580632528</c:v>
                </c:pt>
                <c:pt idx="42">
                  <c:v>3.8991081006590913</c:v>
                </c:pt>
                <c:pt idx="43">
                  <c:v>3.910068376733058</c:v>
                </c:pt>
                <c:pt idx="44">
                  <c:v>3.9198379957532641</c:v>
                </c:pt>
                <c:pt idx="45">
                  <c:v>3.928546303386744</c:v>
                </c:pt>
                <c:pt idx="46">
                  <c:v>3.9363085939819533</c:v>
                </c:pt>
                <c:pt idx="47">
                  <c:v>3.9432276370176891</c:v>
                </c:pt>
                <c:pt idx="48">
                  <c:v>3.949395037727979</c:v>
                </c:pt>
                <c:pt idx="49">
                  <c:v>3.9548924499170379</c:v>
                </c:pt>
                <c:pt idx="50">
                  <c:v>3.9597926570214659</c:v>
                </c:pt>
                <c:pt idx="51">
                  <c:v>3.9641605357324843</c:v>
                </c:pt>
                <c:pt idx="52">
                  <c:v>3.9680539149361782</c:v>
                </c:pt>
                <c:pt idx="53">
                  <c:v>3.9715243413437413</c:v>
                </c:pt>
                <c:pt idx="54">
                  <c:v>3.9746177619483634</c:v>
                </c:pt>
                <c:pt idx="55">
                  <c:v>3.9773751323441875</c:v>
                </c:pt>
                <c:pt idx="56">
                  <c:v>3.9798329589612362</c:v>
                </c:pt>
                <c:pt idx="57">
                  <c:v>3.9820237823952662</c:v>
                </c:pt>
                <c:pt idx="58">
                  <c:v>3.9839766082316381</c:v>
                </c:pt>
                <c:pt idx="59">
                  <c:v>3.985717291067127</c:v>
                </c:pt>
                <c:pt idx="60">
                  <c:v>3.9872688768139612</c:v>
                </c:pt>
                <c:pt idx="61">
                  <c:v>3.988651907818058</c:v>
                </c:pt>
                <c:pt idx="62">
                  <c:v>3.9898846948310829</c:v>
                </c:pt>
                <c:pt idx="63">
                  <c:v>3.9909835594371414</c:v>
                </c:pt>
                <c:pt idx="64">
                  <c:v>3.9919630501437195</c:v>
                </c:pt>
                <c:pt idx="65">
                  <c:v>3.9928361349978347</c:v>
                </c:pt>
                <c:pt idx="66">
                  <c:v>3.9936143732775511</c:v>
                </c:pt>
                <c:pt idx="67">
                  <c:v>3.9943080685319821</c:v>
                </c:pt>
                <c:pt idx="68">
                  <c:v>3.994926404995971</c:v>
                </c:pt>
                <c:pt idx="69">
                  <c:v>3.9954775691855136</c:v>
                </c:pt>
                <c:pt idx="70">
                  <c:v>3.9959688582838058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824704"/>
        <c:axId val="90826624"/>
      </c:scatterChart>
      <c:valAx>
        <c:axId val="90824704"/>
        <c:scaling>
          <c:orientation val="minMax"/>
          <c:max val="3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Lag + Mean Reaction Time (ms)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0826624"/>
        <c:crossesAt val="-0.5"/>
        <c:crossBetween val="midCat"/>
        <c:majorUnit val="700"/>
      </c:valAx>
      <c:valAx>
        <c:axId val="90826624"/>
        <c:scaling>
          <c:orientation val="minMax"/>
          <c:max val="4.5"/>
          <c:min val="-0.5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Accuracy (d')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0824704"/>
        <c:crosses val="autoZero"/>
        <c:crossBetween val="midCat"/>
        <c:majorUnit val="1"/>
      </c:valAx>
      <c:spPr>
        <a:ln w="38100"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84496425584435"/>
          <c:y val="4.5584974851205516E-2"/>
          <c:w val="0.74208487535076662"/>
          <c:h val="0.742308314296391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'7'!$B$3</c:f>
              <c:strCache>
                <c:ptCount val="1"/>
                <c:pt idx="0">
                  <c:v>s = 0.4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'7'!$A$4:$A$164</c:f>
              <c:numCache>
                <c:formatCode>0</c:formatCode>
                <c:ptCount val="161"/>
                <c:pt idx="0">
                  <c:v>1.0000000000000001E-5</c:v>
                </c:pt>
                <c:pt idx="1">
                  <c:v>10.00001</c:v>
                </c:pt>
                <c:pt idx="2">
                  <c:v>20.00001</c:v>
                </c:pt>
                <c:pt idx="3">
                  <c:v>30.00001</c:v>
                </c:pt>
                <c:pt idx="4">
                  <c:v>40.000010000000003</c:v>
                </c:pt>
                <c:pt idx="5">
                  <c:v>50.000010000000003</c:v>
                </c:pt>
                <c:pt idx="6">
                  <c:v>60.000010000000003</c:v>
                </c:pt>
                <c:pt idx="7">
                  <c:v>70.000010000000003</c:v>
                </c:pt>
                <c:pt idx="8">
                  <c:v>80.000010000000003</c:v>
                </c:pt>
                <c:pt idx="9">
                  <c:v>90.000010000000003</c:v>
                </c:pt>
                <c:pt idx="10">
                  <c:v>100.00001</c:v>
                </c:pt>
                <c:pt idx="11">
                  <c:v>110.00001</c:v>
                </c:pt>
                <c:pt idx="12">
                  <c:v>120.00001</c:v>
                </c:pt>
                <c:pt idx="13">
                  <c:v>130.00001</c:v>
                </c:pt>
                <c:pt idx="14">
                  <c:v>140.00001</c:v>
                </c:pt>
                <c:pt idx="15">
                  <c:v>150.00001</c:v>
                </c:pt>
                <c:pt idx="16">
                  <c:v>160.00001</c:v>
                </c:pt>
                <c:pt idx="17">
                  <c:v>170.00001</c:v>
                </c:pt>
                <c:pt idx="18">
                  <c:v>180.00001</c:v>
                </c:pt>
                <c:pt idx="19">
                  <c:v>190.00001</c:v>
                </c:pt>
                <c:pt idx="20">
                  <c:v>200.00001</c:v>
                </c:pt>
                <c:pt idx="21">
                  <c:v>210.00001</c:v>
                </c:pt>
                <c:pt idx="22">
                  <c:v>220.00001</c:v>
                </c:pt>
                <c:pt idx="23">
                  <c:v>230.00001</c:v>
                </c:pt>
                <c:pt idx="24">
                  <c:v>240.00001</c:v>
                </c:pt>
                <c:pt idx="25">
                  <c:v>250.00001</c:v>
                </c:pt>
                <c:pt idx="26">
                  <c:v>260.00000999999997</c:v>
                </c:pt>
                <c:pt idx="27">
                  <c:v>270.00000999999997</c:v>
                </c:pt>
                <c:pt idx="28">
                  <c:v>280.00000999999997</c:v>
                </c:pt>
                <c:pt idx="29">
                  <c:v>290.00000999999997</c:v>
                </c:pt>
                <c:pt idx="30">
                  <c:v>300.00000999999997</c:v>
                </c:pt>
                <c:pt idx="31">
                  <c:v>310.00000999999997</c:v>
                </c:pt>
                <c:pt idx="32">
                  <c:v>320.00000999999997</c:v>
                </c:pt>
                <c:pt idx="33">
                  <c:v>330.00000999999997</c:v>
                </c:pt>
                <c:pt idx="34">
                  <c:v>340.00000999999997</c:v>
                </c:pt>
                <c:pt idx="35">
                  <c:v>350.00000999999997</c:v>
                </c:pt>
                <c:pt idx="36">
                  <c:v>360.00000999999997</c:v>
                </c:pt>
                <c:pt idx="37">
                  <c:v>370.00000999999997</c:v>
                </c:pt>
                <c:pt idx="38">
                  <c:v>380.00000999999997</c:v>
                </c:pt>
                <c:pt idx="39">
                  <c:v>390.00000999999997</c:v>
                </c:pt>
                <c:pt idx="40">
                  <c:v>400.00000999999997</c:v>
                </c:pt>
                <c:pt idx="41">
                  <c:v>410.00000999999997</c:v>
                </c:pt>
                <c:pt idx="42">
                  <c:v>420.00000999999997</c:v>
                </c:pt>
                <c:pt idx="43">
                  <c:v>430.00000999999997</c:v>
                </c:pt>
                <c:pt idx="44">
                  <c:v>440.00000999999997</c:v>
                </c:pt>
                <c:pt idx="45">
                  <c:v>450.00000999999997</c:v>
                </c:pt>
                <c:pt idx="46">
                  <c:v>460.00000999999997</c:v>
                </c:pt>
                <c:pt idx="47">
                  <c:v>470.00000999999997</c:v>
                </c:pt>
                <c:pt idx="48">
                  <c:v>480.00000999999997</c:v>
                </c:pt>
                <c:pt idx="49">
                  <c:v>490.00000999999997</c:v>
                </c:pt>
                <c:pt idx="50">
                  <c:v>500.00000999999997</c:v>
                </c:pt>
                <c:pt idx="51">
                  <c:v>510.00000999999997</c:v>
                </c:pt>
                <c:pt idx="52">
                  <c:v>520.00000999999997</c:v>
                </c:pt>
                <c:pt idx="53">
                  <c:v>530.00000999999997</c:v>
                </c:pt>
                <c:pt idx="54">
                  <c:v>540.00000999999997</c:v>
                </c:pt>
                <c:pt idx="55">
                  <c:v>550.00000999999997</c:v>
                </c:pt>
                <c:pt idx="56">
                  <c:v>560.00000999999997</c:v>
                </c:pt>
                <c:pt idx="57">
                  <c:v>570.00000999999997</c:v>
                </c:pt>
                <c:pt idx="58">
                  <c:v>580.00000999999997</c:v>
                </c:pt>
                <c:pt idx="59">
                  <c:v>590.00000999999997</c:v>
                </c:pt>
                <c:pt idx="60">
                  <c:v>600.00000999999997</c:v>
                </c:pt>
                <c:pt idx="61">
                  <c:v>610.00000999999997</c:v>
                </c:pt>
                <c:pt idx="62">
                  <c:v>620.00000999999997</c:v>
                </c:pt>
                <c:pt idx="63">
                  <c:v>630.00000999999997</c:v>
                </c:pt>
                <c:pt idx="64">
                  <c:v>640.00000999999997</c:v>
                </c:pt>
                <c:pt idx="65">
                  <c:v>650.00000999999997</c:v>
                </c:pt>
                <c:pt idx="66">
                  <c:v>660.00000999999997</c:v>
                </c:pt>
                <c:pt idx="67">
                  <c:v>670.00000999999997</c:v>
                </c:pt>
                <c:pt idx="68">
                  <c:v>680.00000999999997</c:v>
                </c:pt>
                <c:pt idx="69">
                  <c:v>690.00000999999997</c:v>
                </c:pt>
                <c:pt idx="70">
                  <c:v>700.00000999999997</c:v>
                </c:pt>
                <c:pt idx="71">
                  <c:v>710.00000999999997</c:v>
                </c:pt>
                <c:pt idx="72">
                  <c:v>720.00000999999997</c:v>
                </c:pt>
                <c:pt idx="73">
                  <c:v>730.00000999999997</c:v>
                </c:pt>
                <c:pt idx="74">
                  <c:v>740.00000999999997</c:v>
                </c:pt>
                <c:pt idx="75">
                  <c:v>750.00000999999997</c:v>
                </c:pt>
                <c:pt idx="76">
                  <c:v>760.00000999999997</c:v>
                </c:pt>
                <c:pt idx="77">
                  <c:v>770.00000999999997</c:v>
                </c:pt>
                <c:pt idx="78">
                  <c:v>780.00000999999997</c:v>
                </c:pt>
                <c:pt idx="79">
                  <c:v>790.00000999999997</c:v>
                </c:pt>
                <c:pt idx="80">
                  <c:v>800.00000999999997</c:v>
                </c:pt>
                <c:pt idx="81">
                  <c:v>810.00000999999997</c:v>
                </c:pt>
                <c:pt idx="82">
                  <c:v>820.00000999999997</c:v>
                </c:pt>
                <c:pt idx="83">
                  <c:v>830.00000999999997</c:v>
                </c:pt>
                <c:pt idx="84">
                  <c:v>840.00000999999997</c:v>
                </c:pt>
                <c:pt idx="85">
                  <c:v>850.00000999999997</c:v>
                </c:pt>
                <c:pt idx="86">
                  <c:v>860.00000999999997</c:v>
                </c:pt>
                <c:pt idx="87">
                  <c:v>870.00000999999997</c:v>
                </c:pt>
                <c:pt idx="88">
                  <c:v>880.00000999999997</c:v>
                </c:pt>
                <c:pt idx="89">
                  <c:v>890.00000999999997</c:v>
                </c:pt>
                <c:pt idx="90">
                  <c:v>900.00000999999997</c:v>
                </c:pt>
                <c:pt idx="91">
                  <c:v>910.00000999999997</c:v>
                </c:pt>
                <c:pt idx="92">
                  <c:v>920.00000999999997</c:v>
                </c:pt>
                <c:pt idx="93">
                  <c:v>930.00000999999997</c:v>
                </c:pt>
                <c:pt idx="94">
                  <c:v>940.00000999999997</c:v>
                </c:pt>
                <c:pt idx="95">
                  <c:v>950.00000999999997</c:v>
                </c:pt>
                <c:pt idx="96">
                  <c:v>960.00000999999997</c:v>
                </c:pt>
                <c:pt idx="97">
                  <c:v>970.00000999999997</c:v>
                </c:pt>
                <c:pt idx="98">
                  <c:v>980.00000999999997</c:v>
                </c:pt>
                <c:pt idx="99">
                  <c:v>990.00000999999997</c:v>
                </c:pt>
                <c:pt idx="100">
                  <c:v>1000.00001</c:v>
                </c:pt>
                <c:pt idx="101">
                  <c:v>1010.00001</c:v>
                </c:pt>
                <c:pt idx="102">
                  <c:v>1020.00001</c:v>
                </c:pt>
                <c:pt idx="103">
                  <c:v>1030.00001</c:v>
                </c:pt>
                <c:pt idx="104">
                  <c:v>1040.00001</c:v>
                </c:pt>
                <c:pt idx="105">
                  <c:v>1050.00001</c:v>
                </c:pt>
                <c:pt idx="106">
                  <c:v>1060.00001</c:v>
                </c:pt>
                <c:pt idx="107">
                  <c:v>1070.00001</c:v>
                </c:pt>
                <c:pt idx="108">
                  <c:v>1080.00001</c:v>
                </c:pt>
                <c:pt idx="109">
                  <c:v>1090.00001</c:v>
                </c:pt>
                <c:pt idx="110">
                  <c:v>1100.00001</c:v>
                </c:pt>
                <c:pt idx="111">
                  <c:v>1110.00001</c:v>
                </c:pt>
                <c:pt idx="112">
                  <c:v>1120.00001</c:v>
                </c:pt>
                <c:pt idx="113">
                  <c:v>1130.00001</c:v>
                </c:pt>
                <c:pt idx="114">
                  <c:v>1140.00001</c:v>
                </c:pt>
                <c:pt idx="115">
                  <c:v>1150.00001</c:v>
                </c:pt>
                <c:pt idx="116">
                  <c:v>1160.00001</c:v>
                </c:pt>
                <c:pt idx="117">
                  <c:v>1170.00001</c:v>
                </c:pt>
                <c:pt idx="118">
                  <c:v>1180.00001</c:v>
                </c:pt>
                <c:pt idx="119">
                  <c:v>1190.00001</c:v>
                </c:pt>
                <c:pt idx="120">
                  <c:v>1200.00001</c:v>
                </c:pt>
                <c:pt idx="121">
                  <c:v>1210.00001</c:v>
                </c:pt>
                <c:pt idx="122">
                  <c:v>1220.00001</c:v>
                </c:pt>
                <c:pt idx="123">
                  <c:v>1230.00001</c:v>
                </c:pt>
                <c:pt idx="124">
                  <c:v>1240.00001</c:v>
                </c:pt>
                <c:pt idx="125">
                  <c:v>1250.00001</c:v>
                </c:pt>
                <c:pt idx="126">
                  <c:v>1260.00001</c:v>
                </c:pt>
                <c:pt idx="127">
                  <c:v>1270.00001</c:v>
                </c:pt>
                <c:pt idx="128">
                  <c:v>1280.00001</c:v>
                </c:pt>
                <c:pt idx="129">
                  <c:v>1290.00001</c:v>
                </c:pt>
                <c:pt idx="130">
                  <c:v>1300.00001</c:v>
                </c:pt>
                <c:pt idx="131">
                  <c:v>1310.00001</c:v>
                </c:pt>
                <c:pt idx="132">
                  <c:v>1320.00001</c:v>
                </c:pt>
                <c:pt idx="133">
                  <c:v>1330.00001</c:v>
                </c:pt>
                <c:pt idx="134">
                  <c:v>1340.00001</c:v>
                </c:pt>
                <c:pt idx="135">
                  <c:v>1350.00001</c:v>
                </c:pt>
                <c:pt idx="136">
                  <c:v>1360.00001</c:v>
                </c:pt>
                <c:pt idx="137">
                  <c:v>1370.00001</c:v>
                </c:pt>
                <c:pt idx="138">
                  <c:v>1380.00001</c:v>
                </c:pt>
                <c:pt idx="139">
                  <c:v>1390.00001</c:v>
                </c:pt>
                <c:pt idx="140">
                  <c:v>1400.00001</c:v>
                </c:pt>
                <c:pt idx="141">
                  <c:v>1410.00001</c:v>
                </c:pt>
                <c:pt idx="142">
                  <c:v>1420.00001</c:v>
                </c:pt>
                <c:pt idx="143">
                  <c:v>1430.00001</c:v>
                </c:pt>
                <c:pt idx="144">
                  <c:v>1440.00001</c:v>
                </c:pt>
                <c:pt idx="145">
                  <c:v>1450.00001</c:v>
                </c:pt>
                <c:pt idx="146">
                  <c:v>1460.00001</c:v>
                </c:pt>
                <c:pt idx="147">
                  <c:v>1470.00001</c:v>
                </c:pt>
                <c:pt idx="148">
                  <c:v>1480.00001</c:v>
                </c:pt>
                <c:pt idx="149">
                  <c:v>1490.00001</c:v>
                </c:pt>
                <c:pt idx="150">
                  <c:v>1500.00001</c:v>
                </c:pt>
                <c:pt idx="151">
                  <c:v>1510.00001</c:v>
                </c:pt>
                <c:pt idx="152">
                  <c:v>1520.00001</c:v>
                </c:pt>
                <c:pt idx="153">
                  <c:v>1530.00001</c:v>
                </c:pt>
                <c:pt idx="154">
                  <c:v>1540.00001</c:v>
                </c:pt>
                <c:pt idx="155">
                  <c:v>1550.00001</c:v>
                </c:pt>
                <c:pt idx="156">
                  <c:v>1560.00001</c:v>
                </c:pt>
                <c:pt idx="157">
                  <c:v>1570.00001</c:v>
                </c:pt>
                <c:pt idx="158">
                  <c:v>1580.00001</c:v>
                </c:pt>
                <c:pt idx="159">
                  <c:v>1590.00001</c:v>
                </c:pt>
                <c:pt idx="160">
                  <c:v>1600.00001</c:v>
                </c:pt>
              </c:numCache>
            </c:numRef>
          </c:xVal>
          <c:yVal>
            <c:numRef>
              <c:f>'7'!$B$4:$B$164</c:f>
              <c:numCache>
                <c:formatCode>0.000</c:formatCode>
                <c:ptCount val="161"/>
                <c:pt idx="0">
                  <c:v>5.656854249492362E-20</c:v>
                </c:pt>
                <c:pt idx="1">
                  <c:v>5.6565484081396595E-5</c:v>
                </c:pt>
                <c:pt idx="2">
                  <c:v>3.1989803250179031E-4</c:v>
                </c:pt>
                <c:pt idx="3">
                  <c:v>8.81040126050994E-4</c:v>
                </c:pt>
                <c:pt idx="4">
                  <c:v>1.8069236080473028E-3</c:v>
                </c:pt>
                <c:pt idx="5">
                  <c:v>3.1523107544465098E-3</c:v>
                </c:pt>
                <c:pt idx="6">
                  <c:v>4.9635486926013434E-3</c:v>
                </c:pt>
                <c:pt idx="7">
                  <c:v>7.2802602089677045E-3</c:v>
                </c:pt>
                <c:pt idx="8">
                  <c:v>1.0136208393613823E-2</c:v>
                </c:pt>
                <c:pt idx="9">
                  <c:v>1.355976495088472E-2</c:v>
                </c:pt>
                <c:pt idx="10">
                  <c:v>1.7574171869944834E-2</c:v>
                </c:pt>
                <c:pt idx="11">
                  <c:v>2.2197693882498905E-2</c:v>
                </c:pt>
                <c:pt idx="12">
                  <c:v>2.7443717393243545E-2</c:v>
                </c:pt>
                <c:pt idx="13">
                  <c:v>3.3320830230123354E-2</c:v>
                </c:pt>
                <c:pt idx="14">
                  <c:v>3.9832904469867828E-2</c:v>
                </c:pt>
                <c:pt idx="15">
                  <c:v>4.697919706823258E-2</c:v>
                </c:pt>
                <c:pt idx="16">
                  <c:v>5.4754477915197407E-2</c:v>
                </c:pt>
                <c:pt idx="17">
                  <c:v>6.31491911927929E-2</c:v>
                </c:pt>
                <c:pt idx="18">
                  <c:v>7.2149653003251352E-2</c:v>
                </c:pt>
                <c:pt idx="19">
                  <c:v>8.1738285881947134E-2</c:v>
                </c:pt>
                <c:pt idx="20">
                  <c:v>9.189388887179456E-2</c:v>
                </c:pt>
                <c:pt idx="21">
                  <c:v>0.10259194024337703</c:v>
                </c:pt>
                <c:pt idx="22">
                  <c:v>0.11380492866496777</c:v>
                </c:pt>
                <c:pt idx="23">
                  <c:v>0.12550270764298743</c:v>
                </c:pt>
                <c:pt idx="24">
                  <c:v>0.13765286735643814</c:v>
                </c:pt>
                <c:pt idx="25">
                  <c:v>0.15022111758780748</c:v>
                </c:pt>
                <c:pt idx="26">
                  <c:v>0.16317167529284524</c:v>
                </c:pt>
                <c:pt idx="27">
                  <c:v>0.17646765043156074</c:v>
                </c:pt>
                <c:pt idx="28">
                  <c:v>0.19007142397580815</c:v>
                </c:pt>
                <c:pt idx="29">
                  <c:v>0.2039450124827398</c:v>
                </c:pt>
                <c:pt idx="30">
                  <c:v>0.21805041424224428</c:v>
                </c:pt>
                <c:pt idx="31">
                  <c:v>0.23234993273228688</c:v>
                </c:pt>
                <c:pt idx="32">
                  <c:v>0.24680647391069738</c:v>
                </c:pt>
                <c:pt idx="33">
                  <c:v>0.26138381469887684</c:v>
                </c:pt>
                <c:pt idx="34">
                  <c:v>0.27604684083869813</c:v>
                </c:pt>
                <c:pt idx="35">
                  <c:v>0.29076175309940411</c:v>
                </c:pt>
                <c:pt idx="36">
                  <c:v>0.30549624155251531</c:v>
                </c:pt>
                <c:pt idx="37">
                  <c:v>0.32021962830105805</c:v>
                </c:pt>
                <c:pt idx="38">
                  <c:v>0.3349029796318137</c:v>
                </c:pt>
                <c:pt idx="39">
                  <c:v>0.3495191890480317</c:v>
                </c:pt>
                <c:pt idx="40">
                  <c:v>0.36404303303224023</c:v>
                </c:pt>
                <c:pt idx="41">
                  <c:v>0.37845120168565638</c:v>
                </c:pt>
                <c:pt idx="42">
                  <c:v>0.39272230659687241</c:v>
                </c:pt>
                <c:pt idx="43">
                  <c:v>0.40683686841519967</c:v>
                </c:pt>
                <c:pt idx="44">
                  <c:v>0.42077728665233077</c:v>
                </c:pt>
                <c:pt idx="45">
                  <c:v>0.43452779421999993</c:v>
                </c:pt>
                <c:pt idx="46">
                  <c:v>0.44807439914170322</c:v>
                </c:pt>
                <c:pt idx="47">
                  <c:v>0.4614048157638902</c:v>
                </c:pt>
                <c:pt idx="48">
                  <c:v>0.47450838764648151</c:v>
                </c:pt>
                <c:pt idx="49">
                  <c:v>0.48737600414345605</c:v>
                </c:pt>
                <c:pt idx="50">
                  <c:v>0.50000001249999981</c:v>
                </c:pt>
                <c:pt idx="51">
                  <c:v>0.51237412710058927</c:v>
                </c:pt>
                <c:pt idx="52">
                  <c:v>0.52449333730855741</c:v>
                </c:pt>
                <c:pt idx="53">
                  <c:v>0.53635381514719871</c:v>
                </c:pt>
                <c:pt idx="54">
                  <c:v>0.54795282388925148</c:v>
                </c:pt>
                <c:pt idx="55">
                  <c:v>0.55928862844864691</c:v>
                </c:pt>
                <c:pt idx="56">
                  <c:v>0.57036040830782264</c:v>
                </c:pt>
                <c:pt idx="57">
                  <c:v>0.58116817356701866</c:v>
                </c:pt>
                <c:pt idx="58">
                  <c:v>0.59171268456951009</c:v>
                </c:pt>
                <c:pt idx="59">
                  <c:v>0.60199537543886794</c:v>
                </c:pt>
                <c:pt idx="60">
                  <c:v>0.61201828176084827</c:v>
                </c:pt>
                <c:pt idx="61">
                  <c:v>0.62178397255284346</c:v>
                </c:pt>
                <c:pt idx="62">
                  <c:v>0.63129548658721302</c:v>
                </c:pt>
                <c:pt idx="63">
                  <c:v>0.64055627307030216</c:v>
                </c:pt>
                <c:pt idx="64">
                  <c:v>0.64957013662553487</c:v>
                </c:pt>
                <c:pt idx="65">
                  <c:v>0.65834118648554518</c:v>
                </c:pt>
                <c:pt idx="66">
                  <c:v>0.66687378976380352</c:v>
                </c:pt>
                <c:pt idx="67">
                  <c:v>0.67517252864956367</c:v>
                </c:pt>
                <c:pt idx="68">
                  <c:v>0.68324216135014759</c:v>
                </c:pt>
                <c:pt idx="69">
                  <c:v>0.69108758659069713</c:v>
                </c:pt>
                <c:pt idx="70">
                  <c:v>0.69871381147263245</c:v>
                </c:pt>
                <c:pt idx="71">
                  <c:v>0.70612592248739559</c:v>
                </c:pt>
                <c:pt idx="72">
                  <c:v>0.71332905948088754</c:v>
                </c:pt>
                <c:pt idx="73">
                  <c:v>0.72032839236569013</c:v>
                </c:pt>
                <c:pt idx="74">
                  <c:v>0.72712910038214362</c:v>
                </c:pt>
                <c:pt idx="75">
                  <c:v>0.73373635371511403</c:v>
                </c:pt>
                <c:pt idx="76">
                  <c:v>0.74015529728043805</c:v>
                </c:pt>
                <c:pt idx="77">
                  <c:v>0.74639103650317373</c:v>
                </c:pt>
                <c:pt idx="78">
                  <c:v>0.75244862491864417</c:v>
                </c:pt>
                <c:pt idx="79">
                  <c:v>0.75833305343655455</c:v>
                </c:pt>
                <c:pt idx="80">
                  <c:v>0.76404924111799022</c:v>
                </c:pt>
                <c:pt idx="81">
                  <c:v>0.76960202732468497</c:v>
                </c:pt>
                <c:pt idx="82">
                  <c:v>0.77499616510945224</c:v>
                </c:pt>
                <c:pt idx="83">
                  <c:v>0.7802363157259754</c:v>
                </c:pt>
                <c:pt idx="84">
                  <c:v>0.78532704414518772</c:v>
                </c:pt>
                <c:pt idx="85">
                  <c:v>0.79027281547415162</c:v>
                </c:pt>
                <c:pt idx="86">
                  <c:v>0.79507799218165054</c:v>
                </c:pt>
                <c:pt idx="87">
                  <c:v>0.79974683204258123</c:v>
                </c:pt>
                <c:pt idx="88">
                  <c:v>0.80428348672067074</c:v>
                </c:pt>
                <c:pt idx="89">
                  <c:v>0.8086920009160371</c:v>
                </c:pt>
                <c:pt idx="90">
                  <c:v>0.81297631201064879</c:v>
                </c:pt>
                <c:pt idx="91">
                  <c:v>0.81714025015084091</c:v>
                </c:pt>
                <c:pt idx="92">
                  <c:v>0.82118753871170569</c:v>
                </c:pt>
                <c:pt idx="93">
                  <c:v>0.8251217950934262</c:v>
                </c:pt>
                <c:pt idx="94">
                  <c:v>0.82894653180446221</c:v>
                </c:pt>
                <c:pt idx="95">
                  <c:v>0.83266515779095951</c:v>
                </c:pt>
                <c:pt idx="96">
                  <c:v>0.83628097997585593</c:v>
                </c:pt>
                <c:pt idx="97">
                  <c:v>0.83979720497490784</c:v>
                </c:pt>
                <c:pt idx="98">
                  <c:v>0.84321694096030186</c:v>
                </c:pt>
                <c:pt idx="99">
                  <c:v>0.8465431996456515</c:v>
                </c:pt>
                <c:pt idx="100">
                  <c:v>0.84977889836903309</c:v>
                </c:pt>
                <c:pt idx="101">
                  <c:v>0.85292686225331837</c:v>
                </c:pt>
                <c:pt idx="102">
                  <c:v>0.85598982642541088</c:v>
                </c:pt>
                <c:pt idx="103">
                  <c:v>0.8589704382781419</c:v>
                </c:pt>
                <c:pt idx="104">
                  <c:v>0.86187125976050361</c:v>
                </c:pt>
                <c:pt idx="105">
                  <c:v>0.86469476968364933</c:v>
                </c:pt>
                <c:pt idx="106">
                  <c:v>0.86744336603166405</c:v>
                </c:pt>
                <c:pt idx="107">
                  <c:v>0.8701193682675249</c:v>
                </c:pt>
                <c:pt idx="108">
                  <c:v>0.87272501962594495</c:v>
                </c:pt>
                <c:pt idx="109">
                  <c:v>0.87526248938593743</c:v>
                </c:pt>
                <c:pt idx="110">
                  <c:v>0.87773387511696088</c:v>
                </c:pt>
                <c:pt idx="111">
                  <c:v>0.88014120489342151</c:v>
                </c:pt>
                <c:pt idx="112">
                  <c:v>0.88248643947312766</c:v>
                </c:pt>
                <c:pt idx="113">
                  <c:v>0.88477147443601334</c:v>
                </c:pt>
                <c:pt idx="114">
                  <c:v>0.88699814228010887</c:v>
                </c:pt>
                <c:pt idx="115">
                  <c:v>0.88916821447229266</c:v>
                </c:pt>
                <c:pt idx="116">
                  <c:v>0.89128340345188495</c:v>
                </c:pt>
                <c:pt idx="117">
                  <c:v>0.89334536458558067</c:v>
                </c:pt>
                <c:pt idx="118">
                  <c:v>0.89535569807262239</c:v>
                </c:pt>
                <c:pt idx="119">
                  <c:v>0.8973159507994567</c:v>
                </c:pt>
                <c:pt idx="120">
                  <c:v>0.89922761814342744</c:v>
                </c:pt>
                <c:pt idx="121">
                  <c:v>0.90109214572531782</c:v>
                </c:pt>
                <c:pt idx="122">
                  <c:v>0.90291093111079146</c:v>
                </c:pt>
                <c:pt idx="123">
                  <c:v>0.90468532546097857</c:v>
                </c:pt>
                <c:pt idx="124">
                  <c:v>0.90641663513262449</c:v>
                </c:pt>
                <c:pt idx="125">
                  <c:v>0.9081061232283677</c:v>
                </c:pt>
                <c:pt idx="126">
                  <c:v>0.90975501109783719</c:v>
                </c:pt>
                <c:pt idx="127">
                  <c:v>0.91136447979036639</c:v>
                </c:pt>
                <c:pt idx="128">
                  <c:v>0.91293567146020593</c:v>
                </c:pt>
                <c:pt idx="129">
                  <c:v>0.91446969072519313</c:v>
                </c:pt>
                <c:pt idx="130">
                  <c:v>0.91596760597989191</c:v>
                </c:pt>
                <c:pt idx="131">
                  <c:v>0.91743045066426265</c:v>
                </c:pt>
                <c:pt idx="132">
                  <c:v>0.91885922448896384</c:v>
                </c:pt>
                <c:pt idx="133">
                  <c:v>0.92025489461840193</c:v>
                </c:pt>
                <c:pt idx="134">
                  <c:v>0.92161839681267654</c:v>
                </c:pt>
                <c:pt idx="135">
                  <c:v>0.92295063652956877</c:v>
                </c:pt>
                <c:pt idx="136">
                  <c:v>0.92425248998773468</c:v>
                </c:pt>
                <c:pt idx="137">
                  <c:v>0.92552480519225244</c:v>
                </c:pt>
                <c:pt idx="138">
                  <c:v>0.92676840292368234</c:v>
                </c:pt>
                <c:pt idx="139">
                  <c:v>0.92798407769177471</c:v>
                </c:pt>
                <c:pt idx="140">
                  <c:v>0.92917259865495461</c:v>
                </c:pt>
                <c:pt idx="141">
                  <c:v>0.93033471050669914</c:v>
                </c:pt>
                <c:pt idx="142">
                  <c:v>0.93147113432989803</c:v>
                </c:pt>
                <c:pt idx="143">
                  <c:v>0.9325825684202711</c:v>
                </c:pt>
                <c:pt idx="144">
                  <c:v>0.933669689079896</c:v>
                </c:pt>
                <c:pt idx="145">
                  <c:v>0.93473315138187374</c:v>
                </c:pt>
                <c:pt idx="146">
                  <c:v>0.93577358990713477</c:v>
                </c:pt>
                <c:pt idx="147">
                  <c:v>0.93679161945436495</c:v>
                </c:pt>
                <c:pt idx="148">
                  <c:v>0.93778783572400459</c:v>
                </c:pt>
                <c:pt idx="149">
                  <c:v>0.93876281597724531</c:v>
                </c:pt>
                <c:pt idx="150">
                  <c:v>0.93971711967092486</c:v>
                </c:pt>
                <c:pt idx="151">
                  <c:v>0.94065128906919504</c:v>
                </c:pt>
                <c:pt idx="152">
                  <c:v>0.94156584983280589</c:v>
                </c:pt>
                <c:pt idx="153">
                  <c:v>0.94246131158682966</c:v>
                </c:pt>
                <c:pt idx="154">
                  <c:v>0.94333816846761465</c:v>
                </c:pt>
                <c:pt idx="155">
                  <c:v>0.94419689964974196</c:v>
                </c:pt>
                <c:pt idx="156">
                  <c:v>0.94503796985372246</c:v>
                </c:pt>
                <c:pt idx="157">
                  <c:v>0.94586182983515354</c:v>
                </c:pt>
                <c:pt idx="158">
                  <c:v>0.94666891685603072</c:v>
                </c:pt>
                <c:pt idx="159">
                  <c:v>0.94745965513887709</c:v>
                </c:pt>
                <c:pt idx="160">
                  <c:v>0.94823445630434278</c:v>
                </c:pt>
              </c:numCache>
            </c:numRef>
          </c:yVal>
          <c:smooth val="0"/>
        </c:ser>
        <c:ser>
          <c:idx val="1"/>
          <c:order val="1"/>
          <c:spPr>
            <a:ln w="38100">
              <a:solidFill>
                <a:srgbClr val="FF0000"/>
              </a:solidFill>
              <a:prstDash val="solid"/>
              <a:tailEnd type="none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'7'!$E$6:$E$7</c:f>
              <c:numCache>
                <c:formatCode>0</c:formatCode>
                <c:ptCount val="2"/>
                <c:pt idx="0">
                  <c:v>700</c:v>
                </c:pt>
                <c:pt idx="1">
                  <c:v>700</c:v>
                </c:pt>
              </c:numCache>
            </c:numRef>
          </c:xVal>
          <c:yVal>
            <c:numRef>
              <c:f>'7'!$F$6:$F$7</c:f>
              <c:numCache>
                <c:formatCode>0.000</c:formatCode>
                <c:ptCount val="2"/>
                <c:pt idx="0">
                  <c:v>0</c:v>
                </c:pt>
                <c:pt idx="1">
                  <c:v>0.69871381147263245</c:v>
                </c:pt>
              </c:numCache>
            </c:numRef>
          </c:yVal>
          <c:smooth val="0"/>
        </c:ser>
        <c:ser>
          <c:idx val="2"/>
          <c:order val="2"/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'7'!$E$9:$E$10</c:f>
              <c:numCache>
                <c:formatCode>0</c:formatCode>
                <c:ptCount val="2"/>
                <c:pt idx="0">
                  <c:v>0</c:v>
                </c:pt>
                <c:pt idx="1">
                  <c:v>700</c:v>
                </c:pt>
              </c:numCache>
            </c:numRef>
          </c:xVal>
          <c:yVal>
            <c:numRef>
              <c:f>'7'!$F$9:$F$10</c:f>
              <c:numCache>
                <c:formatCode>0.000</c:formatCode>
                <c:ptCount val="2"/>
                <c:pt idx="0">
                  <c:v>0.69871381147263245</c:v>
                </c:pt>
                <c:pt idx="1">
                  <c:v>0.69871381147263245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35072"/>
        <c:axId val="108041344"/>
      </c:scatterChart>
      <c:valAx>
        <c:axId val="108035072"/>
        <c:scaling>
          <c:orientation val="minMax"/>
          <c:max val="16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Available For Retrieval (ms)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08041344"/>
        <c:crossesAt val="0"/>
        <c:crossBetween val="midCat"/>
        <c:majorUnit val="400"/>
      </c:valAx>
      <c:valAx>
        <c:axId val="108041344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Probability of Retrieval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108035072"/>
        <c:crosses val="autoZero"/>
        <c:crossBetween val="midCat"/>
        <c:majorUnit val="0.2"/>
      </c:valAx>
      <c:spPr>
        <a:ln w="38100">
          <a:solidFill>
            <a:schemeClr val="tx1"/>
          </a:solidFill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8138877051774649"/>
          <c:y val="0.62797435161655302"/>
          <c:w val="0.23440072177909174"/>
          <c:h val="0.13803168792685908"/>
        </c:manualLayout>
      </c:layout>
      <c:overlay val="1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65198117928306"/>
          <c:y val="4.5584974851205516E-2"/>
          <c:w val="0.73927785842732785"/>
          <c:h val="0.74960425278531073"/>
        </c:manualLayout>
      </c:layout>
      <c:scatterChart>
        <c:scatterStyle val="lineMarker"/>
        <c:varyColors val="0"/>
        <c:ser>
          <c:idx val="0"/>
          <c:order val="0"/>
          <c:tx>
            <c:strRef>
              <c:f>'2'!$A$5</c:f>
              <c:strCache>
                <c:ptCount val="1"/>
                <c:pt idx="0">
                  <c:v>Fan 1 (Data)</c:v>
                </c:pt>
              </c:strCache>
            </c:strRef>
          </c:tx>
          <c:spPr>
            <a:ln w="31750">
              <a:noFill/>
            </a:ln>
          </c:spPr>
          <c:marker>
            <c:symbol val="circle"/>
            <c:size val="8"/>
            <c:spPr>
              <a:solidFill>
                <a:schemeClr val="tx2">
                  <a:lumMod val="75000"/>
                </a:schemeClr>
              </a:solidFill>
              <a:ln w="12700"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numRef>
              <c:f>'2'!$B$14:$I$14</c:f>
              <c:numCache>
                <c:formatCode>General</c:formatCode>
                <c:ptCount val="8"/>
                <c:pt idx="0">
                  <c:v>434</c:v>
                </c:pt>
                <c:pt idx="1">
                  <c:v>513</c:v>
                </c:pt>
                <c:pt idx="2">
                  <c:v>595</c:v>
                </c:pt>
                <c:pt idx="3">
                  <c:v>776</c:v>
                </c:pt>
                <c:pt idx="4">
                  <c:v>1070</c:v>
                </c:pt>
                <c:pt idx="5">
                  <c:v>1373</c:v>
                </c:pt>
                <c:pt idx="6">
                  <c:v>2673</c:v>
                </c:pt>
                <c:pt idx="7">
                  <c:v>4165</c:v>
                </c:pt>
              </c:numCache>
            </c:numRef>
          </c:xVal>
          <c:yVal>
            <c:numRef>
              <c:f>'2'!$B$5:$I$5</c:f>
              <c:numCache>
                <c:formatCode>0.000</c:formatCode>
                <c:ptCount val="8"/>
                <c:pt idx="0">
                  <c:v>0.13600000000000001</c:v>
                </c:pt>
                <c:pt idx="1">
                  <c:v>0.63100000000000001</c:v>
                </c:pt>
                <c:pt idx="2">
                  <c:v>1.2</c:v>
                </c:pt>
                <c:pt idx="3">
                  <c:v>2.516</c:v>
                </c:pt>
                <c:pt idx="4">
                  <c:v>3.3050000000000002</c:v>
                </c:pt>
                <c:pt idx="5">
                  <c:v>3.4359999999999999</c:v>
                </c:pt>
                <c:pt idx="6">
                  <c:v>3.8039999999999998</c:v>
                </c:pt>
                <c:pt idx="7">
                  <c:v>3.762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'2'!$A$6</c:f>
              <c:strCache>
                <c:ptCount val="1"/>
                <c:pt idx="0">
                  <c:v>Fan 2 (Data)</c:v>
                </c:pt>
              </c:strCache>
            </c:strRef>
          </c:tx>
          <c:spPr>
            <a:ln w="31750">
              <a:noFill/>
            </a:ln>
          </c:spPr>
          <c:marker>
            <c:symbol val="circle"/>
            <c:size val="8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'2'!$B$15:$I$15</c:f>
              <c:numCache>
                <c:formatCode>General</c:formatCode>
                <c:ptCount val="8"/>
                <c:pt idx="0">
                  <c:v>436</c:v>
                </c:pt>
                <c:pt idx="1">
                  <c:v>520</c:v>
                </c:pt>
                <c:pt idx="2">
                  <c:v>602</c:v>
                </c:pt>
                <c:pt idx="3">
                  <c:v>784</c:v>
                </c:pt>
                <c:pt idx="4">
                  <c:v>1078</c:v>
                </c:pt>
                <c:pt idx="5">
                  <c:v>1374</c:v>
                </c:pt>
                <c:pt idx="6">
                  <c:v>2676</c:v>
                </c:pt>
                <c:pt idx="7">
                  <c:v>4171</c:v>
                </c:pt>
              </c:numCache>
            </c:numRef>
          </c:xVal>
          <c:yVal>
            <c:numRef>
              <c:f>'2'!$B$6:$I$6</c:f>
              <c:numCache>
                <c:formatCode>0.000</c:formatCode>
                <c:ptCount val="8"/>
                <c:pt idx="0">
                  <c:v>5.2999999999999999E-2</c:v>
                </c:pt>
                <c:pt idx="1">
                  <c:v>0.30399999999999999</c:v>
                </c:pt>
                <c:pt idx="2">
                  <c:v>0.53400000000000003</c:v>
                </c:pt>
                <c:pt idx="3">
                  <c:v>1.431</c:v>
                </c:pt>
                <c:pt idx="4">
                  <c:v>1.9910000000000001</c:v>
                </c:pt>
                <c:pt idx="5">
                  <c:v>2.2109999999999999</c:v>
                </c:pt>
                <c:pt idx="6">
                  <c:v>2.4670000000000001</c:v>
                </c:pt>
                <c:pt idx="7">
                  <c:v>2.702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'2'!$A$7</c:f>
              <c:strCache>
                <c:ptCount val="1"/>
                <c:pt idx="0">
                  <c:v>Fan 1 (ACT-R)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'2'!$B$14:$I$14</c:f>
              <c:numCache>
                <c:formatCode>General</c:formatCode>
                <c:ptCount val="8"/>
                <c:pt idx="0">
                  <c:v>434</c:v>
                </c:pt>
                <c:pt idx="1">
                  <c:v>513</c:v>
                </c:pt>
                <c:pt idx="2">
                  <c:v>595</c:v>
                </c:pt>
                <c:pt idx="3">
                  <c:v>776</c:v>
                </c:pt>
                <c:pt idx="4">
                  <c:v>1070</c:v>
                </c:pt>
                <c:pt idx="5">
                  <c:v>1373</c:v>
                </c:pt>
                <c:pt idx="6">
                  <c:v>2673</c:v>
                </c:pt>
                <c:pt idx="7">
                  <c:v>4165</c:v>
                </c:pt>
              </c:numCache>
            </c:numRef>
          </c:xVal>
          <c:yVal>
            <c:numRef>
              <c:f>'2'!$B$7:$I$7</c:f>
              <c:numCache>
                <c:formatCode>0.000</c:formatCode>
                <c:ptCount val="8"/>
                <c:pt idx="0">
                  <c:v>0.19700000000000001</c:v>
                </c:pt>
                <c:pt idx="1">
                  <c:v>0.70199999999999996</c:v>
                </c:pt>
                <c:pt idx="2">
                  <c:v>1.365</c:v>
                </c:pt>
                <c:pt idx="3">
                  <c:v>2.496</c:v>
                </c:pt>
                <c:pt idx="4">
                  <c:v>3.3980000000000001</c:v>
                </c:pt>
                <c:pt idx="5">
                  <c:v>3.7040000000000002</c:v>
                </c:pt>
                <c:pt idx="6">
                  <c:v>3.794</c:v>
                </c:pt>
                <c:pt idx="7">
                  <c:v>3.794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'2'!$A$8</c:f>
              <c:strCache>
                <c:ptCount val="1"/>
                <c:pt idx="0">
                  <c:v>Fan 2 (ACT-R)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'2'!$B$15:$I$15</c:f>
              <c:numCache>
                <c:formatCode>General</c:formatCode>
                <c:ptCount val="8"/>
                <c:pt idx="0">
                  <c:v>436</c:v>
                </c:pt>
                <c:pt idx="1">
                  <c:v>520</c:v>
                </c:pt>
                <c:pt idx="2">
                  <c:v>602</c:v>
                </c:pt>
                <c:pt idx="3">
                  <c:v>784</c:v>
                </c:pt>
                <c:pt idx="4">
                  <c:v>1078</c:v>
                </c:pt>
                <c:pt idx="5">
                  <c:v>1374</c:v>
                </c:pt>
                <c:pt idx="6">
                  <c:v>2676</c:v>
                </c:pt>
                <c:pt idx="7">
                  <c:v>4171</c:v>
                </c:pt>
              </c:numCache>
            </c:numRef>
          </c:xVal>
          <c:yVal>
            <c:numRef>
              <c:f>'2'!$B$8:$I$8</c:f>
              <c:numCache>
                <c:formatCode>0.000</c:formatCode>
                <c:ptCount val="8"/>
                <c:pt idx="0">
                  <c:v>5.1999999999999998E-2</c:v>
                </c:pt>
                <c:pt idx="1">
                  <c:v>0.23799999999999999</c:v>
                </c:pt>
                <c:pt idx="2">
                  <c:v>0.56299999999999994</c:v>
                </c:pt>
                <c:pt idx="3">
                  <c:v>1.351</c:v>
                </c:pt>
                <c:pt idx="4">
                  <c:v>2.1970000000000001</c:v>
                </c:pt>
                <c:pt idx="5">
                  <c:v>2.5249999999999999</c:v>
                </c:pt>
                <c:pt idx="6">
                  <c:v>2.6269999999999998</c:v>
                </c:pt>
                <c:pt idx="7">
                  <c:v>2.6269999999999998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'2'!$A$9</c:f>
              <c:strCache>
                <c:ptCount val="1"/>
                <c:pt idx="0">
                  <c:v>Fan 1 (SEF)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'2'!$B$14:$I$14</c:f>
              <c:numCache>
                <c:formatCode>General</c:formatCode>
                <c:ptCount val="8"/>
                <c:pt idx="0">
                  <c:v>434</c:v>
                </c:pt>
                <c:pt idx="1">
                  <c:v>513</c:v>
                </c:pt>
                <c:pt idx="2">
                  <c:v>595</c:v>
                </c:pt>
                <c:pt idx="3">
                  <c:v>776</c:v>
                </c:pt>
                <c:pt idx="4">
                  <c:v>1070</c:v>
                </c:pt>
                <c:pt idx="5">
                  <c:v>1373</c:v>
                </c:pt>
                <c:pt idx="6">
                  <c:v>2673</c:v>
                </c:pt>
                <c:pt idx="7">
                  <c:v>4165</c:v>
                </c:pt>
              </c:numCache>
            </c:numRef>
          </c:xVal>
          <c:yVal>
            <c:numRef>
              <c:f>'2'!$B$9:$I$9</c:f>
              <c:numCache>
                <c:formatCode>0.000</c:formatCode>
                <c:ptCount val="8"/>
                <c:pt idx="0">
                  <c:v>0.16400000000000001</c:v>
                </c:pt>
                <c:pt idx="1">
                  <c:v>0.68300000000000005</c:v>
                </c:pt>
                <c:pt idx="2">
                  <c:v>1.2989999999999999</c:v>
                </c:pt>
                <c:pt idx="3">
                  <c:v>2.3849999999999998</c:v>
                </c:pt>
                <c:pt idx="4">
                  <c:v>3.2709999999999999</c:v>
                </c:pt>
                <c:pt idx="5">
                  <c:v>3.67</c:v>
                </c:pt>
                <c:pt idx="6">
                  <c:v>3.9969999999999999</c:v>
                </c:pt>
                <c:pt idx="7">
                  <c:v>4.0119999999999996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'2'!$A$10</c:f>
              <c:strCache>
                <c:ptCount val="1"/>
                <c:pt idx="0">
                  <c:v>Fan 2 (SEF)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'2'!$B$15:$I$15</c:f>
              <c:numCache>
                <c:formatCode>General</c:formatCode>
                <c:ptCount val="8"/>
                <c:pt idx="0">
                  <c:v>436</c:v>
                </c:pt>
                <c:pt idx="1">
                  <c:v>520</c:v>
                </c:pt>
                <c:pt idx="2">
                  <c:v>602</c:v>
                </c:pt>
                <c:pt idx="3">
                  <c:v>784</c:v>
                </c:pt>
                <c:pt idx="4">
                  <c:v>1078</c:v>
                </c:pt>
                <c:pt idx="5">
                  <c:v>1374</c:v>
                </c:pt>
                <c:pt idx="6">
                  <c:v>2676</c:v>
                </c:pt>
                <c:pt idx="7">
                  <c:v>4171</c:v>
                </c:pt>
              </c:numCache>
            </c:numRef>
          </c:xVal>
          <c:yVal>
            <c:numRef>
              <c:f>'2'!$B$10:$I$10</c:f>
              <c:numCache>
                <c:formatCode>0.000</c:formatCode>
                <c:ptCount val="8"/>
                <c:pt idx="0">
                  <c:v>2.7E-2</c:v>
                </c:pt>
                <c:pt idx="1">
                  <c:v>0.30299999999999999</c:v>
                </c:pt>
                <c:pt idx="2">
                  <c:v>0.68200000000000005</c:v>
                </c:pt>
                <c:pt idx="3">
                  <c:v>1.488</c:v>
                </c:pt>
                <c:pt idx="4">
                  <c:v>2.1469999999999998</c:v>
                </c:pt>
                <c:pt idx="5">
                  <c:v>2.4449999999999998</c:v>
                </c:pt>
                <c:pt idx="6">
                  <c:v>2.71</c:v>
                </c:pt>
                <c:pt idx="7">
                  <c:v>2.7240000000000002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680128"/>
        <c:axId val="97990144"/>
      </c:scatterChart>
      <c:valAx>
        <c:axId val="91680128"/>
        <c:scaling>
          <c:orientation val="minMax"/>
          <c:max val="4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Lag + Mean Reaction Time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7990144"/>
        <c:crossesAt val="-0.5"/>
        <c:crossBetween val="midCat"/>
        <c:majorUnit val="900"/>
      </c:valAx>
      <c:valAx>
        <c:axId val="97990144"/>
        <c:scaling>
          <c:orientation val="minMax"/>
          <c:max val="4.5"/>
          <c:min val="-0.5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Accuracy (d')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1680128"/>
        <c:crosses val="autoZero"/>
        <c:crossBetween val="midCat"/>
        <c:majorUnit val="1"/>
      </c:valAx>
      <c:spPr>
        <a:ln w="381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6527695932372413"/>
          <c:y val="0.39833341772335024"/>
          <c:w val="0.36402961691927876"/>
          <c:h val="0.3961214348231788"/>
        </c:manualLayout>
      </c:layout>
      <c:overlay val="0"/>
      <c:spPr>
        <a:ln w="38100"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65198117928306"/>
          <c:y val="4.5584974851205516E-2"/>
          <c:w val="0.73927785842732785"/>
          <c:h val="0.74960425278531073"/>
        </c:manualLayout>
      </c:layout>
      <c:scatterChart>
        <c:scatterStyle val="lineMarker"/>
        <c:varyColors val="0"/>
        <c:ser>
          <c:idx val="0"/>
          <c:order val="0"/>
          <c:tx>
            <c:strRef>
              <c:f>'2 (2)'!$A$5</c:f>
              <c:strCache>
                <c:ptCount val="1"/>
                <c:pt idx="0">
                  <c:v>Fan 1 (Data)</c:v>
                </c:pt>
              </c:strCache>
            </c:strRef>
          </c:tx>
          <c:spPr>
            <a:ln w="31750">
              <a:noFill/>
            </a:ln>
          </c:spPr>
          <c:marker>
            <c:symbol val="circle"/>
            <c:size val="8"/>
            <c:spPr>
              <a:solidFill>
                <a:schemeClr val="tx2">
                  <a:lumMod val="75000"/>
                </a:schemeClr>
              </a:solidFill>
              <a:ln w="12700"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numRef>
              <c:f>'2 (2)'!$B$14:$I$14</c:f>
              <c:numCache>
                <c:formatCode>General</c:formatCode>
                <c:ptCount val="8"/>
                <c:pt idx="0">
                  <c:v>488</c:v>
                </c:pt>
                <c:pt idx="1">
                  <c:v>764</c:v>
                </c:pt>
                <c:pt idx="2">
                  <c:v>1047</c:v>
                </c:pt>
                <c:pt idx="3">
                  <c:v>1341</c:v>
                </c:pt>
                <c:pt idx="4">
                  <c:v>1639</c:v>
                </c:pt>
                <c:pt idx="5">
                  <c:v>2036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(2)'!$B$5:$I$5</c:f>
              <c:numCache>
                <c:formatCode>0.000</c:formatCode>
                <c:ptCount val="8"/>
                <c:pt idx="0">
                  <c:v>-4.9000000000000002E-2</c:v>
                </c:pt>
                <c:pt idx="1">
                  <c:v>0.84899999999999998</c:v>
                </c:pt>
                <c:pt idx="2">
                  <c:v>2.3210000000000002</c:v>
                </c:pt>
                <c:pt idx="3">
                  <c:v>2.9529999999999998</c:v>
                </c:pt>
                <c:pt idx="4">
                  <c:v>3.379</c:v>
                </c:pt>
                <c:pt idx="5">
                  <c:v>4.0490000000000004</c:v>
                </c:pt>
                <c:pt idx="6">
                  <c:v>4.7839999999999998</c:v>
                </c:pt>
                <c:pt idx="7">
                  <c:v>4.5789999999999997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 (2)'!$A$6</c:f>
              <c:strCache>
                <c:ptCount val="1"/>
                <c:pt idx="0">
                  <c:v>Fan 2 (Data)</c:v>
                </c:pt>
              </c:strCache>
            </c:strRef>
          </c:tx>
          <c:spPr>
            <a:ln w="31750">
              <a:noFill/>
            </a:ln>
          </c:spPr>
          <c:marker>
            <c:symbol val="circle"/>
            <c:size val="8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'2 (2)'!$B$15:$I$15</c:f>
              <c:numCache>
                <c:formatCode>General</c:formatCode>
                <c:ptCount val="8"/>
                <c:pt idx="0">
                  <c:v>489</c:v>
                </c:pt>
                <c:pt idx="1">
                  <c:v>772</c:v>
                </c:pt>
                <c:pt idx="2">
                  <c:v>1053</c:v>
                </c:pt>
                <c:pt idx="3">
                  <c:v>1344</c:v>
                </c:pt>
                <c:pt idx="4">
                  <c:v>1641</c:v>
                </c:pt>
                <c:pt idx="5">
                  <c:v>2039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(2)'!$B$6:$I$6</c:f>
              <c:numCache>
                <c:formatCode>0.000</c:formatCode>
                <c:ptCount val="8"/>
                <c:pt idx="0">
                  <c:v>-2.9000000000000001E-2</c:v>
                </c:pt>
                <c:pt idx="1">
                  <c:v>0.36</c:v>
                </c:pt>
                <c:pt idx="2">
                  <c:v>1.3009999999999999</c:v>
                </c:pt>
                <c:pt idx="3">
                  <c:v>2.0150000000000001</c:v>
                </c:pt>
                <c:pt idx="4">
                  <c:v>2.6539999999999999</c:v>
                </c:pt>
                <c:pt idx="5">
                  <c:v>3.1659999999999999</c:v>
                </c:pt>
                <c:pt idx="6">
                  <c:v>3.5179999999999998</c:v>
                </c:pt>
                <c:pt idx="7">
                  <c:v>3.927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'2 (2)'!$A$7</c:f>
              <c:strCache>
                <c:ptCount val="1"/>
                <c:pt idx="0">
                  <c:v>Fan 1 (ACT-R)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'2 (2)'!$B$14:$I$14</c:f>
              <c:numCache>
                <c:formatCode>General</c:formatCode>
                <c:ptCount val="8"/>
                <c:pt idx="0">
                  <c:v>488</c:v>
                </c:pt>
                <c:pt idx="1">
                  <c:v>764</c:v>
                </c:pt>
                <c:pt idx="2">
                  <c:v>1047</c:v>
                </c:pt>
                <c:pt idx="3">
                  <c:v>1341</c:v>
                </c:pt>
                <c:pt idx="4">
                  <c:v>1639</c:v>
                </c:pt>
                <c:pt idx="5">
                  <c:v>2036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(2)'!$B$7:$I$7</c:f>
              <c:numCache>
                <c:formatCode>0.000</c:formatCode>
                <c:ptCount val="8"/>
                <c:pt idx="0">
                  <c:v>3.0000000000000001E-3</c:v>
                </c:pt>
                <c:pt idx="1">
                  <c:v>0.91300000000000003</c:v>
                </c:pt>
                <c:pt idx="2">
                  <c:v>2.2770000000000001</c:v>
                </c:pt>
                <c:pt idx="3">
                  <c:v>3.0409999999999999</c:v>
                </c:pt>
                <c:pt idx="4">
                  <c:v>3.54</c:v>
                </c:pt>
                <c:pt idx="5">
                  <c:v>4.0019999999999998</c:v>
                </c:pt>
                <c:pt idx="6">
                  <c:v>4.4729999999999999</c:v>
                </c:pt>
                <c:pt idx="7">
                  <c:v>4.8049999999999997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'2 (2)'!$A$8</c:f>
              <c:strCache>
                <c:ptCount val="1"/>
                <c:pt idx="0">
                  <c:v>Fan 2 (ACT-R)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'2 (2)'!$B$15:$I$15</c:f>
              <c:numCache>
                <c:formatCode>General</c:formatCode>
                <c:ptCount val="8"/>
                <c:pt idx="0">
                  <c:v>489</c:v>
                </c:pt>
                <c:pt idx="1">
                  <c:v>772</c:v>
                </c:pt>
                <c:pt idx="2">
                  <c:v>1053</c:v>
                </c:pt>
                <c:pt idx="3">
                  <c:v>1344</c:v>
                </c:pt>
                <c:pt idx="4">
                  <c:v>1641</c:v>
                </c:pt>
                <c:pt idx="5">
                  <c:v>2039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(2)'!$B$8:$I$8</c:f>
              <c:numCache>
                <c:formatCode>0.000</c:formatCode>
                <c:ptCount val="8"/>
                <c:pt idx="0">
                  <c:v>1E-3</c:v>
                </c:pt>
                <c:pt idx="1">
                  <c:v>0.50900000000000001</c:v>
                </c:pt>
                <c:pt idx="2">
                  <c:v>1.528</c:v>
                </c:pt>
                <c:pt idx="3">
                  <c:v>2.2450000000000001</c:v>
                </c:pt>
                <c:pt idx="4">
                  <c:v>2.7559999999999998</c:v>
                </c:pt>
                <c:pt idx="5">
                  <c:v>3.2480000000000002</c:v>
                </c:pt>
                <c:pt idx="6">
                  <c:v>3.76</c:v>
                </c:pt>
                <c:pt idx="7">
                  <c:v>4.1239999999999997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'2 (2)'!$A$9</c:f>
              <c:strCache>
                <c:ptCount val="1"/>
                <c:pt idx="0">
                  <c:v>Fan 1 (SEF)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'2 (2)'!$B$14:$I$14</c:f>
              <c:numCache>
                <c:formatCode>General</c:formatCode>
                <c:ptCount val="8"/>
                <c:pt idx="0">
                  <c:v>488</c:v>
                </c:pt>
                <c:pt idx="1">
                  <c:v>764</c:v>
                </c:pt>
                <c:pt idx="2">
                  <c:v>1047</c:v>
                </c:pt>
                <c:pt idx="3">
                  <c:v>1341</c:v>
                </c:pt>
                <c:pt idx="4">
                  <c:v>1639</c:v>
                </c:pt>
                <c:pt idx="5">
                  <c:v>2036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(2)'!$B$9:$I$9</c:f>
              <c:numCache>
                <c:formatCode>0.000</c:formatCode>
                <c:ptCount val="8"/>
                <c:pt idx="0">
                  <c:v>0</c:v>
                </c:pt>
                <c:pt idx="1">
                  <c:v>0.9</c:v>
                </c:pt>
                <c:pt idx="2">
                  <c:v>2.4329999999999998</c:v>
                </c:pt>
                <c:pt idx="3">
                  <c:v>3.2549999999999999</c:v>
                </c:pt>
                <c:pt idx="4">
                  <c:v>3.722</c:v>
                </c:pt>
                <c:pt idx="5">
                  <c:v>4.0659999999999998</c:v>
                </c:pt>
                <c:pt idx="6">
                  <c:v>4.3019999999999996</c:v>
                </c:pt>
                <c:pt idx="7">
                  <c:v>4.3979999999999997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'2 (2)'!$A$10</c:f>
              <c:strCache>
                <c:ptCount val="1"/>
                <c:pt idx="0">
                  <c:v>Fan 2 (SEF)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'2 (2)'!$B$15:$I$15</c:f>
              <c:numCache>
                <c:formatCode>General</c:formatCode>
                <c:ptCount val="8"/>
                <c:pt idx="0">
                  <c:v>489</c:v>
                </c:pt>
                <c:pt idx="1">
                  <c:v>772</c:v>
                </c:pt>
                <c:pt idx="2">
                  <c:v>1053</c:v>
                </c:pt>
                <c:pt idx="3">
                  <c:v>1344</c:v>
                </c:pt>
                <c:pt idx="4">
                  <c:v>1641</c:v>
                </c:pt>
                <c:pt idx="5">
                  <c:v>2039</c:v>
                </c:pt>
                <c:pt idx="6">
                  <c:v>2635</c:v>
                </c:pt>
                <c:pt idx="7">
                  <c:v>3234</c:v>
                </c:pt>
              </c:numCache>
            </c:numRef>
          </c:xVal>
          <c:yVal>
            <c:numRef>
              <c:f>'2 (2)'!$B$10:$I$10</c:f>
              <c:numCache>
                <c:formatCode>0.000</c:formatCode>
                <c:ptCount val="8"/>
                <c:pt idx="0">
                  <c:v>0</c:v>
                </c:pt>
                <c:pt idx="1">
                  <c:v>0.497</c:v>
                </c:pt>
                <c:pt idx="2">
                  <c:v>1.498</c:v>
                </c:pt>
                <c:pt idx="3">
                  <c:v>2.242</c:v>
                </c:pt>
                <c:pt idx="4">
                  <c:v>2.7869999999999999</c:v>
                </c:pt>
                <c:pt idx="5">
                  <c:v>3.2930000000000001</c:v>
                </c:pt>
                <c:pt idx="6">
                  <c:v>3.7589999999999999</c:v>
                </c:pt>
                <c:pt idx="7">
                  <c:v>4.03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043392"/>
        <c:axId val="98045312"/>
      </c:scatterChart>
      <c:valAx>
        <c:axId val="98043392"/>
        <c:scaling>
          <c:orientation val="minMax"/>
          <c:max val="3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Lag + Mean Reaction Time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8045312"/>
        <c:crossesAt val="-0.5"/>
        <c:crossBetween val="midCat"/>
        <c:majorUnit val="700"/>
      </c:valAx>
      <c:valAx>
        <c:axId val="98045312"/>
        <c:scaling>
          <c:orientation val="minMax"/>
          <c:max val="5.5"/>
          <c:min val="-0.5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Accuracy (d')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crossAx val="98043392"/>
        <c:crosses val="autoZero"/>
        <c:crossBetween val="midCat"/>
        <c:majorUnit val="1"/>
      </c:valAx>
      <c:spPr>
        <a:ln w="381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6527695932372413"/>
          <c:y val="0.39833341772335024"/>
          <c:w val="0.36402961691927876"/>
          <c:h val="0.3961214348231788"/>
        </c:manualLayout>
      </c:layout>
      <c:overlay val="0"/>
      <c:spPr>
        <a:ln w="38100"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2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4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8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F5E4-580C-4DA0-A7CD-B5EF1C4A85AB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F419-686A-4DA9-9070-6A337BC8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8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56368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Modeling Speed-Accuracy Tradeoffs in Recognition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Darryl W. Schneider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John R. Anderson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Carnegie Mellon University</a:t>
            </a:r>
          </a:p>
        </p:txBody>
      </p:sp>
    </p:spTree>
    <p:extLst>
      <p:ext uri="{BB962C8B-B14F-4D97-AF65-F5344CB8AC3E}">
        <p14:creationId xmlns:p14="http://schemas.microsoft.com/office/powerpoint/2010/main" val="5256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Modeling Fan Effects on SAT Functions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Fan </a:t>
            </a:r>
            <a:r>
              <a:rPr lang="en-US" dirty="0" smtClean="0">
                <a:solidFill>
                  <a:schemeClr val="bg1"/>
                </a:solidFill>
              </a:rPr>
              <a:t>effect: It takes longer to </a:t>
            </a:r>
            <a:r>
              <a:rPr lang="en-US" dirty="0">
                <a:solidFill>
                  <a:schemeClr val="bg1"/>
                </a:solidFill>
              </a:rPr>
              <a:t>recognize </a:t>
            </a:r>
            <a:r>
              <a:rPr lang="en-US" dirty="0" smtClean="0">
                <a:solidFill>
                  <a:schemeClr val="bg1"/>
                </a:solidFill>
              </a:rPr>
              <a:t>an item as </a:t>
            </a:r>
            <a:r>
              <a:rPr lang="en-US" dirty="0">
                <a:solidFill>
                  <a:schemeClr val="bg1"/>
                </a:solidFill>
              </a:rPr>
              <a:t>its </a:t>
            </a:r>
            <a:r>
              <a:rPr lang="en-US" dirty="0" smtClean="0">
                <a:solidFill>
                  <a:schemeClr val="bg1"/>
                </a:solidFill>
              </a:rPr>
              <a:t>associative fan increases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Associative fan = number of associations with other items in memory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ACT-R can already model the fan effect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 fan increases, associative activation from the probe to items in memory decreases, resulting in memory retrieval taking longer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Experiments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1273" y="1171184"/>
            <a:ext cx="4572000" cy="5549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Wickelgren &amp; Corbett (1977)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Word pairs and triples</a:t>
            </a:r>
          </a:p>
          <a:p>
            <a:r>
              <a:rPr lang="en-US" sz="2800" u="sng" dirty="0">
                <a:solidFill>
                  <a:schemeClr val="bg1"/>
                </a:solidFill>
              </a:rPr>
              <a:t>B</a:t>
            </a:r>
            <a:r>
              <a:rPr lang="en-US" sz="2800" u="sng" dirty="0" smtClean="0">
                <a:solidFill>
                  <a:schemeClr val="bg1"/>
                </a:solidFill>
              </a:rPr>
              <a:t>riefly studied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Fan 1 vs. Fan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Associative recognition: targets vs. rearranged foils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Response signal procedure with 8 lags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60727" y="1171184"/>
            <a:ext cx="4572000" cy="554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Our Experiment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Person-location pairs</a:t>
            </a:r>
          </a:p>
          <a:p>
            <a:r>
              <a:rPr lang="en-US" sz="2800" u="sng" dirty="0" smtClean="0">
                <a:solidFill>
                  <a:schemeClr val="bg1"/>
                </a:solidFill>
              </a:rPr>
              <a:t>Well-learned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Fan 1 vs. Fan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Associative recognition: </a:t>
            </a:r>
            <a:r>
              <a:rPr lang="en-US" sz="2800" dirty="0">
                <a:solidFill>
                  <a:schemeClr val="bg1"/>
                </a:solidFill>
              </a:rPr>
              <a:t>targets vs. rearranged foils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Response </a:t>
            </a:r>
            <a:r>
              <a:rPr lang="en-US" sz="2800" dirty="0">
                <a:solidFill>
                  <a:schemeClr val="bg1"/>
                </a:solidFill>
              </a:rPr>
              <a:t>signal procedure with 8 lags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Modeling Fan Effects on SAT Functions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273" y="1171184"/>
            <a:ext cx="4572000" cy="105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Wickelgren &amp; Corbett (1977)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Briefly studied materials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60727" y="1171184"/>
            <a:ext cx="4572000" cy="1051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Our Experiment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Well-learned materials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789" y="5852160"/>
            <a:ext cx="4572000" cy="10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Internal deadline </a:t>
            </a:r>
            <a:r>
              <a:rPr lang="en-US" sz="2800" u="sng" dirty="0" smtClean="0">
                <a:solidFill>
                  <a:schemeClr val="bg1"/>
                </a:solidFill>
              </a:rPr>
              <a:t>shorter</a:t>
            </a:r>
            <a:r>
              <a:rPr lang="en-US" sz="2800" dirty="0" smtClean="0">
                <a:solidFill>
                  <a:schemeClr val="bg1"/>
                </a:solidFill>
              </a:rPr>
              <a:t> than external deadline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58848" y="5869278"/>
            <a:ext cx="4572000" cy="98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nternal deadline </a:t>
            </a:r>
            <a:r>
              <a:rPr lang="en-US" sz="2800" u="sng" dirty="0" smtClean="0">
                <a:solidFill>
                  <a:schemeClr val="bg1"/>
                </a:solidFill>
              </a:rPr>
              <a:t>longer</a:t>
            </a:r>
            <a:r>
              <a:rPr lang="en-US" sz="2800" dirty="0" smtClean="0">
                <a:solidFill>
                  <a:schemeClr val="bg1"/>
                </a:solidFill>
              </a:rPr>
              <a:t> than external deadline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705750"/>
              </p:ext>
            </p:extLst>
          </p:nvPr>
        </p:nvGraphicFramePr>
        <p:xfrm>
          <a:off x="36351" y="2286000"/>
          <a:ext cx="4524376" cy="348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465240"/>
              </p:ext>
            </p:extLst>
          </p:nvPr>
        </p:nvGraphicFramePr>
        <p:xfrm>
          <a:off x="4560727" y="2286000"/>
          <a:ext cx="4524376" cy="348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93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Take-Home Message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1629" y="2459504"/>
            <a:ext cx="5920739" cy="1938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ACT-R can model speed-accuracy tradeoffs  in response signal data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Current Directions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Modeling nonmonotonic speed-accuracy tradeoff functions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Different types of information are retrieved in series and inform the guessing process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Modeling reaction time distributions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Free-response procedure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Guessing is probabilistic and occurs in parallel with retrieval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6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More Information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220"/>
            <a:ext cx="8229600" cy="3337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Schneider</a:t>
            </a:r>
            <a:r>
              <a:rPr lang="en-US" dirty="0">
                <a:solidFill>
                  <a:schemeClr val="bg1"/>
                </a:solidFill>
              </a:rPr>
              <a:t>, D. W., &amp; Anderson, J. R. </a:t>
            </a:r>
            <a:r>
              <a:rPr lang="en-US" dirty="0" smtClean="0">
                <a:solidFill>
                  <a:schemeClr val="bg1"/>
                </a:solidFill>
              </a:rPr>
              <a:t>(2012). Modeling </a:t>
            </a:r>
            <a:r>
              <a:rPr lang="en-US" dirty="0">
                <a:solidFill>
                  <a:schemeClr val="bg1"/>
                </a:solidFill>
              </a:rPr>
              <a:t>fan effects on the time course of </a:t>
            </a:r>
            <a:r>
              <a:rPr lang="en-US" dirty="0" smtClean="0">
                <a:solidFill>
                  <a:schemeClr val="bg1"/>
                </a:solidFill>
              </a:rPr>
              <a:t>associative recognition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i="1" dirty="0">
                <a:solidFill>
                  <a:schemeClr val="bg1"/>
                </a:solidFill>
              </a:rPr>
              <a:t>Cognitive </a:t>
            </a:r>
            <a:r>
              <a:rPr lang="en-US" i="1" dirty="0" smtClean="0">
                <a:solidFill>
                  <a:schemeClr val="bg1"/>
                </a:solidFill>
              </a:rPr>
              <a:t>Psychology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64</a:t>
            </a:r>
            <a:r>
              <a:rPr lang="en-US" dirty="0" smtClean="0">
                <a:solidFill>
                  <a:schemeClr val="bg1"/>
                </a:solidFill>
              </a:rPr>
              <a:t>, 127-160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Available on the ACT-R website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Modeling Behavioral Data With ACT-R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" y="4160520"/>
            <a:ext cx="3291840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Speed-Accuracy Tradeoff Functions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2080" y="4160520"/>
            <a:ext cx="3291840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Correct and Error RT Distributions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0385" y="1600200"/>
            <a:ext cx="3291840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Mean RT and  Error Rate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8100000">
            <a:off x="2561639" y="3081118"/>
            <a:ext cx="1444842" cy="73152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700000">
            <a:off x="5121960" y="3081119"/>
            <a:ext cx="1444842" cy="73152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4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Speed-Accuracy Tradeoffs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People can trade speed for accuracy when performing a task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peed-accuracy tradeoff functions can be measured using the response signal procedure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Typically involves a choice task (e.g., recognition)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stimulus is </a:t>
            </a:r>
            <a:r>
              <a:rPr lang="en-US" sz="2800" dirty="0" smtClean="0">
                <a:solidFill>
                  <a:schemeClr val="bg1"/>
                </a:solidFill>
              </a:rPr>
              <a:t>followed at a variable lag by a signal to respond immediately (e.g., yes/no response as to whether the stimulus was studied)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Examine accuracy </a:t>
            </a:r>
            <a:r>
              <a:rPr lang="en-US" sz="2800" dirty="0">
                <a:solidFill>
                  <a:schemeClr val="bg1"/>
                </a:solidFill>
              </a:rPr>
              <a:t>as a function of </a:t>
            </a:r>
            <a:r>
              <a:rPr lang="en-US" sz="2800" dirty="0" smtClean="0">
                <a:solidFill>
                  <a:schemeClr val="bg1"/>
                </a:solidFill>
              </a:rPr>
              <a:t>lag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Speed-Accuracy Tradeoff Function</a:t>
            </a:r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983480"/>
                <a:ext cx="8229600" cy="16459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S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hifted </a:t>
                </a:r>
                <a:r>
                  <a:rPr lang="en-US" dirty="0">
                    <a:solidFill>
                      <a:schemeClr val="bg1"/>
                    </a:solidFill>
                  </a:rPr>
                  <a:t>exponential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function: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983480"/>
                <a:ext cx="8229600" cy="1645920"/>
              </a:xfrm>
              <a:blipFill rotWithShape="1">
                <a:blip r:embed="rId2"/>
                <a:stretch>
                  <a:fillRect t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2309812" y="1362075"/>
            <a:ext cx="4524376" cy="3481389"/>
            <a:chOff x="0" y="0"/>
            <a:chExt cx="4524376" cy="3481389"/>
          </a:xfrm>
        </p:grpSpPr>
        <p:graphicFrame>
          <p:nvGraphicFramePr>
            <p:cNvPr id="34" name="Chart 33"/>
            <p:cNvGraphicFramePr>
              <a:graphicFrameLocks/>
            </p:cNvGraphicFramePr>
            <p:nvPr/>
          </p:nvGraphicFramePr>
          <p:xfrm>
            <a:off x="0" y="0"/>
            <a:ext cx="4524376" cy="34813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TextBox 2"/>
            <p:cNvSpPr txBox="1"/>
            <p:nvPr/>
          </p:nvSpPr>
          <p:spPr>
            <a:xfrm>
              <a:off x="1657350" y="1938338"/>
              <a:ext cx="1285875" cy="3714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/>
                <a:t>Intercept (</a:t>
              </a:r>
              <a:r>
                <a:rPr lang="el-GR" sz="1800"/>
                <a:t>δ</a:t>
              </a:r>
              <a:r>
                <a:rPr lang="en-US" sz="1800"/>
                <a:t>)</a:t>
              </a:r>
            </a:p>
          </p:txBody>
        </p:sp>
        <p:sp>
          <p:nvSpPr>
            <p:cNvPr id="36" name="TextBox 3"/>
            <p:cNvSpPr txBox="1"/>
            <p:nvPr/>
          </p:nvSpPr>
          <p:spPr>
            <a:xfrm>
              <a:off x="3400426" y="2176463"/>
              <a:ext cx="790574" cy="2952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/>
                <a:t>Chance</a:t>
              </a:r>
            </a:p>
          </p:txBody>
        </p:sp>
        <p:sp>
          <p:nvSpPr>
            <p:cNvPr id="37" name="TextBox 4"/>
            <p:cNvSpPr txBox="1"/>
            <p:nvPr/>
          </p:nvSpPr>
          <p:spPr>
            <a:xfrm>
              <a:off x="1914525" y="1204914"/>
              <a:ext cx="971550" cy="3714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/>
                <a:t>Rate (</a:t>
              </a:r>
              <a:r>
                <a:rPr lang="el-GR" sz="1800"/>
                <a:t>β</a:t>
              </a:r>
              <a:r>
                <a:rPr lang="en-US" sz="1800"/>
                <a:t>)</a:t>
              </a:r>
            </a:p>
          </p:txBody>
        </p:sp>
        <p:sp>
          <p:nvSpPr>
            <p:cNvPr id="38" name="TextBox 5"/>
            <p:cNvSpPr txBox="1"/>
            <p:nvPr/>
          </p:nvSpPr>
          <p:spPr>
            <a:xfrm>
              <a:off x="2809875" y="785814"/>
              <a:ext cx="1362075" cy="3524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/>
                <a:t>Asymptote (</a:t>
              </a:r>
              <a:r>
                <a:rPr lang="el-GR" sz="1800"/>
                <a:t>λ</a:t>
              </a:r>
              <a:r>
                <a:rPr lang="en-US" sz="1800"/>
                <a:t>)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1390650" y="2252664"/>
              <a:ext cx="238125" cy="2000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933825" y="461964"/>
              <a:ext cx="0" cy="3238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1790699" y="1004889"/>
              <a:ext cx="276225" cy="409576"/>
            </a:xfrm>
            <a:custGeom>
              <a:avLst/>
              <a:gdLst>
                <a:gd name="connsiteX0" fmla="*/ 0 w 295275"/>
                <a:gd name="connsiteY0" fmla="*/ 504825 h 504825"/>
                <a:gd name="connsiteX1" fmla="*/ 123825 w 295275"/>
                <a:gd name="connsiteY1" fmla="*/ 209550 h 504825"/>
                <a:gd name="connsiteX2" fmla="*/ 295275 w 295275"/>
                <a:gd name="connsiteY2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504825">
                  <a:moveTo>
                    <a:pt x="0" y="504825"/>
                  </a:moveTo>
                  <a:cubicBezTo>
                    <a:pt x="37306" y="399256"/>
                    <a:pt x="74613" y="293687"/>
                    <a:pt x="123825" y="209550"/>
                  </a:cubicBezTo>
                  <a:cubicBezTo>
                    <a:pt x="173038" y="125412"/>
                    <a:pt x="234156" y="62706"/>
                    <a:pt x="295275" y="0"/>
                  </a:cubicBezTo>
                </a:path>
              </a:pathLst>
            </a:cu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5107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2996" y="2459504"/>
            <a:ext cx="6938008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How can ACT-R produce a speed-accuracy tradeoff function?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ACT-R Model: </a:t>
            </a:r>
            <a:r>
              <a:rPr lang="en-US" sz="4000" u="sng" dirty="0" smtClean="0">
                <a:solidFill>
                  <a:schemeClr val="bg1"/>
                </a:solidFill>
              </a:rPr>
              <a:t>Long</a:t>
            </a:r>
            <a:r>
              <a:rPr lang="en-US" sz="4000" dirty="0" smtClean="0">
                <a:solidFill>
                  <a:schemeClr val="bg1"/>
                </a:solidFill>
              </a:rPr>
              <a:t> Lag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927" y="2462209"/>
            <a:ext cx="2011679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Stimulus encoding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8606" y="2462209"/>
            <a:ext cx="1685924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retrieval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4530" y="2677652"/>
            <a:ext cx="1171574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(wait)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2283" y="2462208"/>
            <a:ext cx="1722756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Signal encoding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50591" y="2462208"/>
            <a:ext cx="1825624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331" y="1600435"/>
            <a:ext cx="1440061" cy="861774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Stimulus onset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0" name="Elbow Connector 29"/>
          <p:cNvCxnSpPr>
            <a:stCxn id="29" idx="1"/>
          </p:cNvCxnSpPr>
          <p:nvPr/>
        </p:nvCxnSpPr>
        <p:spPr>
          <a:xfrm rot="10800000" flipV="1">
            <a:off x="286927" y="2031322"/>
            <a:ext cx="125405" cy="330462"/>
          </a:xfrm>
          <a:prstGeom prst="bent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32" idx="3"/>
          </p:cNvCxnSpPr>
          <p:nvPr/>
        </p:nvCxnSpPr>
        <p:spPr>
          <a:xfrm>
            <a:off x="8626940" y="2026731"/>
            <a:ext cx="152398" cy="338379"/>
          </a:xfrm>
          <a:prstGeom prst="bent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66434" y="1811287"/>
            <a:ext cx="1460506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212285" y="2031322"/>
            <a:ext cx="0" cy="430887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48227" y="1595843"/>
            <a:ext cx="2328112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 signal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rot="16200000">
            <a:off x="2633121" y="1101880"/>
            <a:ext cx="232970" cy="4925357"/>
          </a:xfrm>
          <a:prstGeom prst="leftBrace">
            <a:avLst>
              <a:gd name="adj1" fmla="val 69950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68606" y="3698571"/>
            <a:ext cx="762000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Lag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" name="Left Brace 40"/>
          <p:cNvSpPr/>
          <p:nvPr/>
        </p:nvSpPr>
        <p:spPr>
          <a:xfrm rot="16200000">
            <a:off x="4500340" y="2093766"/>
            <a:ext cx="232970" cy="4636434"/>
          </a:xfrm>
          <a:prstGeom prst="leftBrace">
            <a:avLst>
              <a:gd name="adj1" fmla="val 69950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4235" y="4589795"/>
            <a:ext cx="4445179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Time available for retrieval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49629" y="6017240"/>
            <a:ext cx="8426585" cy="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85881" y="6115535"/>
            <a:ext cx="2154080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Trial time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1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2" grpId="0"/>
      <p:bldP spid="34" grpId="0"/>
      <p:bldP spid="35" grpId="0" animBg="1"/>
      <p:bldP spid="37" grpId="0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ACT-R Model: </a:t>
            </a:r>
            <a:r>
              <a:rPr lang="en-US" sz="4000" u="sng" dirty="0" smtClean="0">
                <a:solidFill>
                  <a:schemeClr val="bg1"/>
                </a:solidFill>
              </a:rPr>
              <a:t>Short</a:t>
            </a:r>
            <a:r>
              <a:rPr lang="en-US" sz="4000" dirty="0" smtClean="0">
                <a:solidFill>
                  <a:schemeClr val="bg1"/>
                </a:solidFill>
              </a:rPr>
              <a:t> Lag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927" y="2450711"/>
            <a:ext cx="2011679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Stimulus encoding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8606" y="2450711"/>
            <a:ext cx="1685924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retrieval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3654" y="3312485"/>
            <a:ext cx="1722756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Signal encoding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3" y="3312485"/>
            <a:ext cx="1825624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331" y="1588937"/>
            <a:ext cx="1440061" cy="861774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Stimulus onset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0" name="Elbow Connector 29"/>
          <p:cNvCxnSpPr>
            <a:stCxn id="29" idx="1"/>
          </p:cNvCxnSpPr>
          <p:nvPr/>
        </p:nvCxnSpPr>
        <p:spPr>
          <a:xfrm rot="10800000" flipV="1">
            <a:off x="286927" y="2019824"/>
            <a:ext cx="125405" cy="330462"/>
          </a:xfrm>
          <a:prstGeom prst="bent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32" idx="3"/>
          </p:cNvCxnSpPr>
          <p:nvPr/>
        </p:nvCxnSpPr>
        <p:spPr>
          <a:xfrm>
            <a:off x="6451803" y="2874264"/>
            <a:ext cx="152398" cy="338379"/>
          </a:xfrm>
          <a:prstGeom prst="bent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91297" y="2658820"/>
            <a:ext cx="1460506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9778" y="1761074"/>
            <a:ext cx="2328112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Response signal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rot="16200000">
            <a:off x="1003169" y="3556097"/>
            <a:ext cx="232972" cy="1688003"/>
          </a:xfrm>
          <a:prstGeom prst="leftBrace">
            <a:avLst>
              <a:gd name="adj1" fmla="val 69950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655" y="4569163"/>
            <a:ext cx="762000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Lag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49629" y="6017240"/>
            <a:ext cx="8426585" cy="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85881" y="6115535"/>
            <a:ext cx="2154080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Trial time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rot="10800000" flipV="1">
            <a:off x="1963654" y="2015232"/>
            <a:ext cx="125405" cy="330462"/>
          </a:xfrm>
          <a:prstGeom prst="bent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86512" y="3312485"/>
            <a:ext cx="1114088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Guess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3" name="Left Brace 42"/>
          <p:cNvSpPr/>
          <p:nvPr/>
        </p:nvSpPr>
        <p:spPr>
          <a:xfrm rot="16200000">
            <a:off x="2915492" y="4577123"/>
            <a:ext cx="232970" cy="1309070"/>
          </a:xfrm>
          <a:prstGeom prst="leftBrace">
            <a:avLst>
              <a:gd name="adj1" fmla="val 69950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9387" y="5409470"/>
            <a:ext cx="4445179" cy="430887"/>
          </a:xfrm>
          <a:prstGeom prst="rect">
            <a:avLst/>
          </a:prstGeom>
          <a:noFill/>
          <a:ln w="3175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Time available for retrieval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29" grpId="0"/>
      <p:bldP spid="32" grpId="0"/>
      <p:bldP spid="34" grpId="0"/>
      <p:bldP spid="35" grpId="0" animBg="1"/>
      <p:bldP spid="37" grpId="0"/>
      <p:bldP spid="23" grpId="0" animBg="1"/>
      <p:bldP spid="43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Modeling the Speed-Accuracy Tradeoff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Accuracy depends on the probability that retrieval finishes in the time available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retrieval finishes, accuracy is perfect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retrieval does not finish, accuracy is lowered due to guessing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Retrieval time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Calculated with the standard ACT-R equations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Activation noise produces a time distribution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Modeling the Speed-Accuracy Tradeoff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88720"/>
                <a:ext cx="8229600" cy="1691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Probability that retrieval finishes in time: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𝑟𝑒𝑡𝑟𝑖𝑒𝑣𝑒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28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𝑟𝑒𝑡𝑟𝑖𝑒𝑣𝑒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𝑎𝑣𝑎𝑖𝑙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88720"/>
                <a:ext cx="8229600" cy="1691640"/>
              </a:xfrm>
              <a:blipFill rotWithShape="1">
                <a:blip r:embed="rId2"/>
                <a:stretch>
                  <a:fillRect l="-1852" t="-4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890067"/>
              </p:ext>
            </p:extLst>
          </p:nvPr>
        </p:nvGraphicFramePr>
        <p:xfrm>
          <a:off x="4434840" y="2971800"/>
          <a:ext cx="4524376" cy="348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68473" y="2880360"/>
            <a:ext cx="3874927" cy="352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Time available: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External deadline (lag)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Internal deadline (failure time)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Shorter deadline determines the time available</a:t>
            </a:r>
          </a:p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590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Modeling Speed-Accuracy Tradeoffs in Recognition</vt:lpstr>
      <vt:lpstr>Modeling Behavioral Data With ACT-R</vt:lpstr>
      <vt:lpstr>Speed-Accuracy Tradeoffs</vt:lpstr>
      <vt:lpstr>Speed-Accuracy Tradeoff Function</vt:lpstr>
      <vt:lpstr>PowerPoint Presentation</vt:lpstr>
      <vt:lpstr>ACT-R Model: Long Lag</vt:lpstr>
      <vt:lpstr>ACT-R Model: Short Lag</vt:lpstr>
      <vt:lpstr>Modeling the Speed-Accuracy Tradeoff</vt:lpstr>
      <vt:lpstr>Modeling the Speed-Accuracy Tradeoff</vt:lpstr>
      <vt:lpstr>Modeling Fan Effects on SAT Functions</vt:lpstr>
      <vt:lpstr>Experiments</vt:lpstr>
      <vt:lpstr>Modeling Fan Effects on SAT Functions</vt:lpstr>
      <vt:lpstr>Take-Home Message</vt:lpstr>
      <vt:lpstr>Current Directions</vt:lpstr>
      <vt:lpstr>For More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DWS</dc:creator>
  <cp:lastModifiedBy>DWS</cp:lastModifiedBy>
  <cp:revision>142</cp:revision>
  <dcterms:created xsi:type="dcterms:W3CDTF">2011-02-11T19:28:54Z</dcterms:created>
  <dcterms:modified xsi:type="dcterms:W3CDTF">2012-07-28T11:35:40Z</dcterms:modified>
</cp:coreProperties>
</file>