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12"/>
  </p:notesMasterIdLst>
  <p:sldIdLst>
    <p:sldId id="260" r:id="rId4"/>
    <p:sldId id="259" r:id="rId5"/>
    <p:sldId id="256" r:id="rId6"/>
    <p:sldId id="264" r:id="rId7"/>
    <p:sldId id="262" r:id="rId8"/>
    <p:sldId id="263" r:id="rId9"/>
    <p:sldId id="261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6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0C1D9-9FE9-D94D-A487-2C4B52BCA9D5}" type="datetimeFigureOut">
              <a:rPr lang="en-US" smtClean="0"/>
              <a:t>7/28/12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7C556-F670-F449-B312-E800B7485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Dying flowers:</a:t>
            </a:r>
          </a:p>
          <a:p>
            <a:r>
              <a:rPr lang="en-US" dirty="0" smtClean="0"/>
              <a:t>-Learning from instruction</a:t>
            </a:r>
          </a:p>
          <a:p>
            <a:r>
              <a:rPr lang="en-US" dirty="0" smtClean="0"/>
              <a:t>-EMMA</a:t>
            </a:r>
          </a:p>
          <a:p>
            <a:r>
              <a:rPr lang="en-US" dirty="0" smtClean="0"/>
              <a:t>-Fatigue(?)</a:t>
            </a:r>
          </a:p>
          <a:p>
            <a:r>
              <a:rPr lang="en-US" dirty="0" smtClean="0"/>
              <a:t>-Spatial(?)</a:t>
            </a:r>
          </a:p>
          <a:p>
            <a:r>
              <a:rPr lang="en-US" dirty="0" smtClean="0"/>
              <a:t>-Mike’s 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Neils</a:t>
            </a:r>
            <a:r>
              <a:rPr lang="en-US" baseline="0" dirty="0" smtClean="0"/>
              <a:t>’ visual </a:t>
            </a:r>
            <a:r>
              <a:rPr lang="en-US" baseline="0" dirty="0" err="1" smtClean="0"/>
              <a:t>mods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Neisser</a:t>
            </a:r>
            <a:r>
              <a:rPr lang="en-US" baseline="0" dirty="0" smtClean="0"/>
              <a:t> (1963)</a:t>
            </a:r>
          </a:p>
          <a:p>
            <a:r>
              <a:rPr lang="en-US" baseline="0" dirty="0" smtClean="0"/>
              <a:t>--Emotions</a:t>
            </a:r>
          </a:p>
          <a:p>
            <a:r>
              <a:rPr lang="en-US" baseline="0" dirty="0" smtClean="0"/>
              <a:t>--Development</a:t>
            </a:r>
          </a:p>
          <a:p>
            <a:r>
              <a:rPr lang="en-US" baseline="0" dirty="0" smtClean="0"/>
              <a:t>--Multitude of goals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Newell (1973)</a:t>
            </a:r>
          </a:p>
          <a:p>
            <a:r>
              <a:rPr lang="en-US" baseline="0" dirty="0" smtClean="0"/>
              <a:t>--Complete models</a:t>
            </a:r>
          </a:p>
          <a:p>
            <a:r>
              <a:rPr lang="en-US" baseline="0" dirty="0" smtClean="0"/>
              <a:t>--Complex tasks</a:t>
            </a:r>
          </a:p>
          <a:p>
            <a:r>
              <a:rPr lang="en-US" baseline="0" dirty="0" smtClean="0"/>
              <a:t>--Multiple tasks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C556-F670-F449-B312-E800B7485E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8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0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8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94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4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2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2750"/>
            <a:ext cx="4040188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52750"/>
            <a:ext cx="4041775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93700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Trends</a:t>
            </a:r>
            <a:endParaRPr lang="en-US" sz="2400" b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1525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Roadmap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8539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35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16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9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08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3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7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9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997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2510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20565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7481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2750"/>
            <a:ext cx="4040188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52750"/>
            <a:ext cx="4041775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93700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Trends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1525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Roadmap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626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50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5812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0466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012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60263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0560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0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79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8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2750"/>
            <a:ext cx="4040188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52750"/>
            <a:ext cx="4041775" cy="33115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93700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Trends</a:t>
            </a:r>
            <a:endParaRPr lang="en-US" sz="2400" b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1525" y="2454275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Roadmap</a:t>
            </a:r>
            <a:endParaRPr lang="en-US" sz="2400" b="1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47700" y="1152904"/>
            <a:ext cx="7861300" cy="34020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6100" y="14224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089900" y="144231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268788" y="145501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93700" y="526139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State</a:t>
            </a:r>
            <a:endParaRPr lang="en-US" sz="2400" b="1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57200" y="987804"/>
            <a:ext cx="8229600" cy="1450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7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6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6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4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14300" y="100090"/>
            <a:ext cx="8902700" cy="66563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0" y="2133600"/>
            <a:ext cx="39878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38190"/>
            <a:ext cx="8229600" cy="3150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Cognitive Architectures: State, Trends &amp; Roadmap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850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14300" y="100090"/>
            <a:ext cx="8902700" cy="66563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0" y="2133600"/>
            <a:ext cx="39878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AEB8-8D64-0D4C-B23D-E0210E6EDC84}" type="datetimeFigureOut">
              <a:rPr lang="en-US" smtClean="0"/>
              <a:t>7/28/12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33FC-6ED6-6847-9FE7-09CCABACFD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73500" y="1140204"/>
            <a:ext cx="4635500" cy="25130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38190"/>
            <a:ext cx="8229600" cy="3150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Cognitive Architectures: State, Trends &amp; Roadmap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797300" y="1371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089900" y="139151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994400" y="137881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93700" y="526139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State</a:t>
            </a:r>
            <a:endParaRPr lang="en-US" sz="2400" b="1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57200" y="987804"/>
            <a:ext cx="8229600" cy="1450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97300" y="205906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089900" y="2078972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994400" y="206627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873500" y="1834876"/>
            <a:ext cx="4635500" cy="26949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14300" y="100090"/>
            <a:ext cx="8902700" cy="66563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0" y="2133600"/>
            <a:ext cx="39878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AEB8-8D64-0D4C-B23D-E0210E6EDC8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7/28/12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33FC-6ED6-6847-9FE7-09CCABACFD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73500" y="1140204"/>
            <a:ext cx="4635500" cy="25130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38190"/>
            <a:ext cx="8229600" cy="3150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Cognitive Architectures: State, Trends &amp; Roadmap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97300" y="1371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0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089900" y="139151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100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994400" y="137881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%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93700" y="526139"/>
            <a:ext cx="404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State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57200" y="987804"/>
            <a:ext cx="8229600" cy="1450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97300" y="205906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0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089900" y="2078972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100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5994400" y="206627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/>
              </a:rPr>
              <a:t>%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3873500" y="1834876"/>
            <a:ext cx="4635500" cy="26949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77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000" y="1333500"/>
            <a:ext cx="8178800" cy="4792663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Current state of CA research.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Current trends in CA research.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Roadmap, goals etc.</a:t>
            </a:r>
          </a:p>
          <a:p>
            <a:r>
              <a:rPr lang="en-US" dirty="0"/>
              <a:t>Panelists – Mike Byrne, Glenn </a:t>
            </a:r>
            <a:r>
              <a:rPr lang="en-US" dirty="0" err="1"/>
              <a:t>Gunzelmann</a:t>
            </a:r>
            <a:r>
              <a:rPr lang="en-US" dirty="0"/>
              <a:t>, Clayton Lewis, Dario </a:t>
            </a:r>
            <a:r>
              <a:rPr lang="en-US" dirty="0" err="1"/>
              <a:t>Salvucci</a:t>
            </a:r>
            <a:r>
              <a:rPr lang="en-US" dirty="0"/>
              <a:t>, </a:t>
            </a:r>
            <a:r>
              <a:rPr lang="en-US" dirty="0" err="1"/>
              <a:t>Niels</a:t>
            </a:r>
            <a:r>
              <a:rPr lang="en-US" dirty="0"/>
              <a:t> </a:t>
            </a:r>
            <a:r>
              <a:rPr lang="en-US" dirty="0" err="1"/>
              <a:t>Taatgen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 minutes (single slide) from each presenter. </a:t>
            </a:r>
          </a:p>
          <a:p>
            <a:r>
              <a:rPr lang="en-US" dirty="0"/>
              <a:t>D</a:t>
            </a:r>
            <a:r>
              <a:rPr lang="en-US" dirty="0" smtClean="0"/>
              <a:t>iscussion.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08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0400" y="1186156"/>
            <a:ext cx="3670300" cy="2743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Name, Affiliation,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905000"/>
            <a:ext cx="822960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&lt;Qualitative Assessment of the Current State of CAs&gt;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3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Modularization</a:t>
            </a:r>
          </a:p>
          <a:p>
            <a:pPr lvl="1"/>
            <a:r>
              <a:rPr lang="en-US" dirty="0" smtClean="0"/>
              <a:t>Less modifications to core; new functions handled </a:t>
            </a:r>
            <a:r>
              <a:rPr lang="en-US" smtClean="0"/>
              <a:t>by additional modules</a:t>
            </a:r>
            <a:endParaRPr lang="en-US" dirty="0" smtClean="0"/>
          </a:p>
          <a:p>
            <a:r>
              <a:rPr lang="en-US" dirty="0" smtClean="0"/>
              <a:t>Triumph of neuroscience</a:t>
            </a:r>
          </a:p>
          <a:p>
            <a:pPr lvl="1"/>
            <a:r>
              <a:rPr lang="en-US" dirty="0" smtClean="0"/>
              <a:t>Brain pictures &gt; behavior</a:t>
            </a:r>
          </a:p>
          <a:p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Some counterbalance to neuroscience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CAs to impact Human Factors/HCI…</a:t>
            </a:r>
          </a:p>
          <a:p>
            <a:r>
              <a:rPr lang="en-US" dirty="0" smtClean="0"/>
              <a:t>Connection to external worlds must be easier</a:t>
            </a:r>
          </a:p>
          <a:p>
            <a:pPr lvl="1"/>
            <a:r>
              <a:rPr lang="en-US" dirty="0" smtClean="0"/>
              <a:t>Whence </a:t>
            </a:r>
            <a:r>
              <a:rPr lang="en-US" dirty="0" err="1" smtClean="0"/>
              <a:t>SegMan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Pedagogy and system UI continue to improve, but long way to go</a:t>
            </a:r>
          </a:p>
          <a:p>
            <a:pPr lvl="1"/>
            <a:r>
              <a:rPr lang="en-US" dirty="0" smtClean="0"/>
              <a:t>More like </a:t>
            </a:r>
            <a:r>
              <a:rPr lang="en-US" dirty="0" err="1" smtClean="0"/>
              <a:t>CogTool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0400" y="1173456"/>
            <a:ext cx="3606800" cy="29415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Mike Byrne, Rice University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905000"/>
            <a:ext cx="822960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Cognition pretty good, perception/action/spatial less so; still too hard to learn/use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6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Progress is slow (&amp; slowing)</a:t>
            </a:r>
          </a:p>
          <a:p>
            <a:pPr lvl="1"/>
            <a:r>
              <a:rPr lang="en-US" dirty="0" smtClean="0"/>
              <a:t>And 1000 flowers are dying!</a:t>
            </a:r>
          </a:p>
          <a:p>
            <a:r>
              <a:rPr lang="en-US" dirty="0" smtClean="0"/>
              <a:t>Using architectures to play 20 questions with nature</a:t>
            </a:r>
          </a:p>
          <a:p>
            <a:pPr lvl="1"/>
            <a:r>
              <a:rPr lang="en-US" dirty="0" smtClean="0"/>
              <a:t>c.f., Anderson, 2010; </a:t>
            </a:r>
            <a:r>
              <a:rPr lang="en-US" dirty="0" err="1" smtClean="0"/>
              <a:t>Salvucci</a:t>
            </a:r>
            <a:r>
              <a:rPr lang="en-US" dirty="0" smtClean="0"/>
              <a:t>, 2011</a:t>
            </a:r>
          </a:p>
          <a:p>
            <a:r>
              <a:rPr lang="en-US" dirty="0" smtClean="0"/>
              <a:t>Successful applications are stale</a:t>
            </a:r>
          </a:p>
          <a:p>
            <a:r>
              <a:rPr lang="en-US" dirty="0" smtClean="0"/>
              <a:t>Lack a unified vision as a scientific community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</a:t>
            </a:r>
            <a:r>
              <a:rPr lang="en-US" sz="2200" dirty="0" smtClean="0"/>
              <a:t>(Basic Research)</a:t>
            </a:r>
          </a:p>
          <a:p>
            <a:pPr lvl="1"/>
            <a:r>
              <a:rPr lang="en-US" dirty="0" smtClean="0"/>
              <a:t>Mechanisms, not models</a:t>
            </a:r>
          </a:p>
          <a:p>
            <a:pPr lvl="1"/>
            <a:r>
              <a:rPr lang="en-US" dirty="0" smtClean="0"/>
              <a:t>“Peripheral assumptions”**</a:t>
            </a:r>
          </a:p>
          <a:p>
            <a:pPr lvl="2"/>
            <a:r>
              <a:rPr lang="en-US" dirty="0" smtClean="0"/>
              <a:t>How does the core evolve?</a:t>
            </a:r>
          </a:p>
          <a:p>
            <a:r>
              <a:rPr lang="en-US" dirty="0" smtClean="0"/>
              <a:t>Transition </a:t>
            </a:r>
            <a:r>
              <a:rPr lang="en-US" sz="2200" dirty="0" smtClean="0"/>
              <a:t>(Applied Research)</a:t>
            </a:r>
          </a:p>
          <a:p>
            <a:pPr lvl="1"/>
            <a:r>
              <a:rPr lang="en-US" dirty="0" smtClean="0"/>
              <a:t>Apps don’t have to be killer</a:t>
            </a:r>
          </a:p>
          <a:p>
            <a:r>
              <a:rPr lang="en-US" dirty="0" smtClean="0"/>
              <a:t>Pasteur’s Quadrant</a:t>
            </a:r>
          </a:p>
          <a:p>
            <a:pPr lvl="1"/>
            <a:r>
              <a:rPr lang="en-US" dirty="0" smtClean="0"/>
              <a:t>Sweet spot for architectures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660401" y="1186156"/>
            <a:ext cx="254000" cy="2743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689409" y="6356350"/>
            <a:ext cx="3783106" cy="365125"/>
          </a:xfrm>
        </p:spPr>
        <p:txBody>
          <a:bodyPr/>
          <a:lstStyle/>
          <a:p>
            <a:r>
              <a:rPr lang="en-US" dirty="0" smtClean="0"/>
              <a:t>Glenn Gunzelmann, Cognitive Models and Agents Branch Air Force Research Laboratory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90700"/>
            <a:ext cx="8229600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As a community, we are addressing “…questions of a depth… that they can hold you for an entire life, and you’re then just a little ways into them.” </a:t>
            </a:r>
            <a:r>
              <a:rPr lang="en-US" sz="1600" dirty="0" smtClean="0"/>
              <a:t>(Newell, 1991)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99713" y="6338647"/>
            <a:ext cx="1587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**Cooper (2007)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25900" y="3505415"/>
            <a:ext cx="1663700" cy="787185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798400"/>
            <a:ext cx="4294515" cy="34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7296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7" grpId="0" animBg="1"/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Biological heterogeneity</a:t>
            </a:r>
          </a:p>
          <a:p>
            <a:pPr lvl="1"/>
            <a:r>
              <a:rPr lang="en-US" dirty="0" smtClean="0"/>
              <a:t>Garcia &amp; </a:t>
            </a:r>
            <a:r>
              <a:rPr lang="en-US" dirty="0" err="1" smtClean="0"/>
              <a:t>Koelling</a:t>
            </a:r>
            <a:r>
              <a:rPr lang="en-US" dirty="0" smtClean="0"/>
              <a:t> (1966)</a:t>
            </a:r>
            <a:endParaRPr lang="en-US" dirty="0"/>
          </a:p>
          <a:p>
            <a:pPr lvl="1"/>
            <a:r>
              <a:rPr lang="en-US" dirty="0"/>
              <a:t>Multiple visual systems</a:t>
            </a:r>
          </a:p>
          <a:p>
            <a:pPr lvl="2"/>
            <a:r>
              <a:rPr lang="en-US" dirty="0" err="1"/>
              <a:t>Goodale</a:t>
            </a:r>
            <a:r>
              <a:rPr lang="en-US" dirty="0"/>
              <a:t> and </a:t>
            </a:r>
            <a:r>
              <a:rPr lang="en-US" dirty="0" smtClean="0"/>
              <a:t>Milner</a:t>
            </a:r>
          </a:p>
          <a:p>
            <a:pPr lvl="1"/>
            <a:r>
              <a:rPr lang="en-US" dirty="0" smtClean="0"/>
              <a:t>E.O. Wilson us-them behaviors</a:t>
            </a:r>
          </a:p>
          <a:p>
            <a:pPr lvl="2"/>
            <a:endParaRPr lang="en-US" dirty="0"/>
          </a:p>
          <a:p>
            <a:r>
              <a:rPr lang="en-US" dirty="0"/>
              <a:t>Linkage </a:t>
            </a:r>
            <a:r>
              <a:rPr lang="en-US" dirty="0" smtClean="0"/>
              <a:t>between the biological and the arbitrary </a:t>
            </a:r>
            <a:endParaRPr lang="en-US" dirty="0"/>
          </a:p>
          <a:p>
            <a:pPr lvl="1"/>
            <a:r>
              <a:rPr lang="en-US" dirty="0" smtClean="0"/>
              <a:t>The Colorado Avalanche problem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Essential multiple purposes disclaimer </a:t>
            </a:r>
          </a:p>
          <a:p>
            <a:r>
              <a:rPr lang="en-US" sz="1400" dirty="0" smtClean="0"/>
              <a:t>Elegance must defer to evidence</a:t>
            </a:r>
          </a:p>
          <a:p>
            <a:pPr lvl="1"/>
            <a:r>
              <a:rPr lang="en-US" sz="1200" dirty="0" smtClean="0"/>
              <a:t>Crick’s comma free code</a:t>
            </a:r>
          </a:p>
          <a:p>
            <a:r>
              <a:rPr lang="en-US" sz="1400" dirty="0" smtClean="0"/>
              <a:t>But we do not have to abandon hope for unifying structures</a:t>
            </a:r>
          </a:p>
          <a:p>
            <a:r>
              <a:rPr lang="en-US" sz="1400" dirty="0" smtClean="0"/>
              <a:t>The genetic code is at the same time arbitrary and strongly conserved across time and species</a:t>
            </a:r>
          </a:p>
          <a:p>
            <a:pPr lvl="1"/>
            <a:r>
              <a:rPr lang="en-US" sz="1200" dirty="0" smtClean="0"/>
              <a:t>A code with interpretive machinery that actually makes something is not easily achieved</a:t>
            </a:r>
          </a:p>
          <a:p>
            <a:r>
              <a:rPr lang="en-US" sz="1400" dirty="0" smtClean="0"/>
              <a:t>A code for behavior with these properties might be found by studying the specifics of motor control</a:t>
            </a:r>
          </a:p>
          <a:p>
            <a:r>
              <a:rPr lang="en-US" sz="1400" dirty="0" smtClean="0"/>
              <a:t>This could extend into the domain of abstractions: </a:t>
            </a:r>
            <a:r>
              <a:rPr lang="en-US" sz="1200" dirty="0" smtClean="0"/>
              <a:t>Mac Lane, </a:t>
            </a:r>
            <a:r>
              <a:rPr lang="en-US" sz="1200" dirty="0" err="1" smtClean="0"/>
              <a:t>Lakoff</a:t>
            </a:r>
            <a:r>
              <a:rPr lang="en-US" sz="1200" dirty="0" smtClean="0"/>
              <a:t> and </a:t>
            </a:r>
            <a:r>
              <a:rPr lang="en-US" sz="1200" dirty="0" err="1" smtClean="0"/>
              <a:t>Nuñez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60400" y="1186157"/>
            <a:ext cx="7543800" cy="8384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Clayton Lewis, University of Colorado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841500"/>
            <a:ext cx="8229600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Dazzling range of really useful applications, impressive linkages to brain structure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Many fundamental issues not (yet) addressed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0400" y="1270002"/>
            <a:ext cx="1333500" cy="16004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2463800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---------  Issues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284" y="5816600"/>
            <a:ext cx="645973" cy="647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0" y="5835650"/>
            <a:ext cx="751158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7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300" y="800100"/>
            <a:ext cx="8458200" cy="57246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REFERENCES</a:t>
            </a:r>
          </a:p>
          <a:p>
            <a:r>
              <a:rPr lang="en-US" dirty="0" smtClean="0"/>
              <a:t>Crick, F. </a:t>
            </a:r>
            <a:r>
              <a:rPr lang="en-US" dirty="0"/>
              <a:t>(1990) </a:t>
            </a:r>
            <a:r>
              <a:rPr lang="en-US" i="1" dirty="0"/>
              <a:t>What Mad Pursuit: A Personal View of Scientific </a:t>
            </a:r>
            <a:r>
              <a:rPr lang="en-US" i="1" dirty="0" smtClean="0"/>
              <a:t>Discovery</a:t>
            </a:r>
            <a:r>
              <a:rPr lang="en-US" dirty="0" smtClean="0"/>
              <a:t>. New York: Basic Books.</a:t>
            </a:r>
            <a:endParaRPr lang="en-US" dirty="0"/>
          </a:p>
          <a:p>
            <a:r>
              <a:rPr lang="en-US" dirty="0" smtClean="0"/>
              <a:t>Garcia</a:t>
            </a:r>
            <a:r>
              <a:rPr lang="en-US" dirty="0"/>
              <a:t>, J., &amp; </a:t>
            </a:r>
            <a:r>
              <a:rPr lang="en-US" dirty="0" err="1"/>
              <a:t>Koelling</a:t>
            </a:r>
            <a:r>
              <a:rPr lang="en-US" dirty="0"/>
              <a:t>, R. A. (1966). Relation of cue to consequence in aversion learning. </a:t>
            </a:r>
            <a:r>
              <a:rPr lang="en-US" i="1" dirty="0" err="1"/>
              <a:t>Psychonomic</a:t>
            </a:r>
            <a:r>
              <a:rPr lang="en-US" i="1" dirty="0"/>
              <a:t> Science</a:t>
            </a:r>
            <a:r>
              <a:rPr lang="en-US" dirty="0"/>
              <a:t>, 4, 123-124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Goodale</a:t>
            </a:r>
            <a:r>
              <a:rPr lang="en-US" dirty="0" smtClean="0"/>
              <a:t>, M. and Milner, D. (2004</a:t>
            </a:r>
            <a:r>
              <a:rPr lang="en-US" i="1" dirty="0" smtClean="0"/>
              <a:t>) Sight </a:t>
            </a:r>
            <a:r>
              <a:rPr lang="en-US" i="1" dirty="0"/>
              <a:t>Unseen: An Exploration of Conscious and Unconscious Vision</a:t>
            </a:r>
            <a:r>
              <a:rPr lang="en-US" dirty="0"/>
              <a:t>. </a:t>
            </a:r>
            <a:r>
              <a:rPr lang="en-US" dirty="0" smtClean="0"/>
              <a:t>Oxford: </a:t>
            </a:r>
            <a:r>
              <a:rPr lang="en-US" dirty="0"/>
              <a:t>Oxford University </a:t>
            </a:r>
            <a:r>
              <a:rPr lang="en-US" dirty="0" smtClean="0"/>
              <a:t>Press.</a:t>
            </a:r>
          </a:p>
          <a:p>
            <a:r>
              <a:rPr lang="en-US" dirty="0" err="1" smtClean="0"/>
              <a:t>Lakoff</a:t>
            </a:r>
            <a:r>
              <a:rPr lang="en-US" dirty="0" smtClean="0"/>
              <a:t>, G. and Nunez, R. </a:t>
            </a:r>
            <a:r>
              <a:rPr lang="en-US" dirty="0"/>
              <a:t>(2000) Where mathematics comes from: how the embodied mind brings mathematics into </a:t>
            </a:r>
            <a:r>
              <a:rPr lang="en-US" dirty="0" smtClean="0"/>
              <a:t>being. New York</a:t>
            </a:r>
            <a:r>
              <a:rPr lang="en-US" smtClean="0"/>
              <a:t>: Basic Books.</a:t>
            </a:r>
            <a:endParaRPr lang="en-US" dirty="0" smtClean="0"/>
          </a:p>
          <a:p>
            <a:r>
              <a:rPr lang="en-US" dirty="0" smtClean="0"/>
              <a:t>Mac Lane, S. (1981) Mathematical models: A sketch for the philosophy </a:t>
            </a:r>
            <a:r>
              <a:rPr lang="en-US" dirty="0"/>
              <a:t>of mathematics. </a:t>
            </a:r>
            <a:r>
              <a:rPr lang="en-US" dirty="0" smtClean="0"/>
              <a:t> </a:t>
            </a:r>
            <a:r>
              <a:rPr lang="en-US" i="1" dirty="0"/>
              <a:t>American Mathematical Monthly</a:t>
            </a:r>
            <a:r>
              <a:rPr lang="en-US" dirty="0"/>
              <a:t>, </a:t>
            </a:r>
            <a:r>
              <a:rPr lang="en-US" dirty="0" smtClean="0"/>
              <a:t>88(7)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462-</a:t>
            </a:r>
            <a:r>
              <a:rPr lang="en-US" dirty="0" smtClean="0"/>
              <a:t>472.</a:t>
            </a:r>
          </a:p>
          <a:p>
            <a:r>
              <a:rPr lang="en-US" dirty="0"/>
              <a:t>Nowak, M.A., </a:t>
            </a:r>
            <a:r>
              <a:rPr lang="en-US" dirty="0" err="1"/>
              <a:t>Tarnita</a:t>
            </a:r>
            <a:r>
              <a:rPr lang="en-US" dirty="0"/>
              <a:t>, C.E., and Wilson, E.O. (2010) The evolution of </a:t>
            </a:r>
            <a:r>
              <a:rPr lang="en-US" dirty="0" err="1"/>
              <a:t>eusociality</a:t>
            </a:r>
            <a:r>
              <a:rPr lang="en-US" dirty="0"/>
              <a:t>. </a:t>
            </a:r>
            <a:r>
              <a:rPr lang="en-US" i="1" dirty="0"/>
              <a:t>Natur</a:t>
            </a:r>
            <a:r>
              <a:rPr lang="en-US" dirty="0"/>
              <a:t>e, 466, 1057-1062.</a:t>
            </a:r>
            <a:endParaRPr lang="en-US" dirty="0" smtClean="0"/>
          </a:p>
          <a:p>
            <a:r>
              <a:rPr lang="en-US" dirty="0" smtClean="0"/>
              <a:t>Wilson, E.O. (2012</a:t>
            </a:r>
            <a:r>
              <a:rPr lang="en-US" i="1" dirty="0" smtClean="0"/>
              <a:t>) The Social Conquest of Earth</a:t>
            </a:r>
            <a:r>
              <a:rPr lang="en-US" dirty="0" smtClean="0"/>
              <a:t>. New York: Norton.</a:t>
            </a:r>
          </a:p>
          <a:p>
            <a:r>
              <a:rPr lang="en-US" dirty="0" smtClean="0"/>
              <a:t>(recommend </a:t>
            </a:r>
            <a:r>
              <a:rPr lang="en-US" dirty="0"/>
              <a:t>podcast interview at http://</a:t>
            </a:r>
            <a:r>
              <a:rPr lang="en-US" dirty="0" err="1"/>
              <a:t>www.nypl.org</a:t>
            </a:r>
            <a:r>
              <a:rPr lang="en-US" dirty="0"/>
              <a:t>/</a:t>
            </a:r>
            <a:r>
              <a:rPr lang="en-US" dirty="0" err="1"/>
              <a:t>audiovideo</a:t>
            </a:r>
            <a:r>
              <a:rPr lang="en-US" dirty="0"/>
              <a:t>/e-o-</a:t>
            </a:r>
            <a:r>
              <a:rPr lang="en-US" dirty="0" err="1"/>
              <a:t>wilson</a:t>
            </a:r>
            <a:r>
              <a:rPr lang="en-US" dirty="0"/>
              <a:t>-social-conquest-</a:t>
            </a:r>
            <a:r>
              <a:rPr lang="en-US" dirty="0" smtClean="0"/>
              <a:t>earth)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533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Architecture as fitting quantitative empirical data</a:t>
            </a:r>
            <a:br>
              <a:rPr lang="en-US" sz="2000" dirty="0" smtClean="0"/>
            </a:br>
            <a:r>
              <a:rPr lang="en-US" sz="2000" dirty="0" smtClean="0"/>
              <a:t>(the ACT-R way: “no magic”)</a:t>
            </a:r>
          </a:p>
          <a:p>
            <a:r>
              <a:rPr lang="en-US" sz="2000" dirty="0" smtClean="0"/>
              <a:t>Architecture as demonstrating functionality (the Soar way?)</a:t>
            </a:r>
          </a:p>
          <a:p>
            <a:r>
              <a:rPr lang="en-US" sz="2000" dirty="0" smtClean="0"/>
              <a:t>Is there tension between them?</a:t>
            </a:r>
          </a:p>
          <a:p>
            <a:r>
              <a:rPr lang="en-US" sz="2000" dirty="0" smtClean="0"/>
              <a:t>Are there limitations to the</a:t>
            </a:r>
            <a:br>
              <a:rPr lang="en-US" sz="2000" dirty="0" smtClean="0"/>
            </a:br>
            <a:r>
              <a:rPr lang="en-US" sz="2000" dirty="0" smtClean="0"/>
              <a:t>ACT-R data-fitting approach?</a:t>
            </a:r>
          </a:p>
          <a:p>
            <a:pPr lvl="1"/>
            <a:r>
              <a:rPr lang="en-US" sz="1600" dirty="0" smtClean="0"/>
              <a:t>Is data fitting besides the point?</a:t>
            </a:r>
          </a:p>
          <a:p>
            <a:r>
              <a:rPr lang="en-US" sz="2000" dirty="0" smtClean="0"/>
              <a:t>(Thanks to Richard Young!)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Goal: Finding middle ground?</a:t>
            </a:r>
          </a:p>
          <a:p>
            <a:pPr lvl="1"/>
            <a:r>
              <a:rPr lang="en-US" sz="1600" dirty="0" smtClean="0"/>
              <a:t>i.e., showing functionality without producing quantitative fits</a:t>
            </a:r>
          </a:p>
          <a:p>
            <a:pPr lvl="1"/>
            <a:r>
              <a:rPr lang="en-US" sz="1600" dirty="0" smtClean="0"/>
              <a:t>But who “consumes” this?</a:t>
            </a:r>
            <a:br>
              <a:rPr lang="en-US" sz="1600" dirty="0" smtClean="0"/>
            </a:br>
            <a:r>
              <a:rPr lang="en-US" sz="1600" dirty="0" smtClean="0"/>
              <a:t>Cog </a:t>
            </a:r>
            <a:r>
              <a:rPr lang="en-US" sz="1600" dirty="0" err="1" smtClean="0"/>
              <a:t>Sci</a:t>
            </a:r>
            <a:r>
              <a:rPr lang="en-US" sz="1600" dirty="0" smtClean="0"/>
              <a:t> audience? AI audience?</a:t>
            </a:r>
          </a:p>
          <a:p>
            <a:r>
              <a:rPr lang="en-US" sz="2000" dirty="0" smtClean="0"/>
              <a:t>Does model reuse &amp; generality really matter?</a:t>
            </a:r>
          </a:p>
          <a:p>
            <a:pPr lvl="1"/>
            <a:r>
              <a:rPr lang="en-US" sz="1600" dirty="0" smtClean="0"/>
              <a:t>What does it say about cognition?</a:t>
            </a:r>
            <a:endParaRPr lang="en-US" sz="1600" dirty="0"/>
          </a:p>
          <a:p>
            <a:r>
              <a:rPr lang="en-US" sz="2000" dirty="0" smtClean="0"/>
              <a:t>Maybe we just need (another?) killer app…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Dario Salvucci, Drexel University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8900" y="1160757"/>
            <a:ext cx="3670300" cy="21084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772944"/>
            <a:ext cx="3327400" cy="53860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Generality/Reuse/Variability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000" dirty="0">
                <a:solidFill>
                  <a:prstClr val="black"/>
                </a:solidFill>
                <a:latin typeface="Calibri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(extending across multiple (many!) tasks)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199" y="1866900"/>
            <a:ext cx="758825" cy="21084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22657"/>
            <a:ext cx="3213100" cy="53860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Individual Tasks</a:t>
            </a:r>
            <a:br>
              <a:rPr lang="en-US" dirty="0" smtClean="0">
                <a:solidFill>
                  <a:prstClr val="black"/>
                </a:solidFill>
                <a:latin typeface="Calibri"/>
              </a:rPr>
            </a:b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(not coverage, but benefit left to be gained)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58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0400" y="1186156"/>
            <a:ext cx="3168415" cy="2743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Niels Taatgen, University of Groningen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73296"/>
            <a:ext cx="8229600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Problem: Current cognitive architectures can only provide us with what is innate. This does not provide enough constraint on models.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92963"/>
            <a:ext cx="1555985" cy="3857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Current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3057407"/>
            <a:ext cx="3070578" cy="3151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1" y="5334000"/>
            <a:ext cx="3070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53630" y="3057407"/>
            <a:ext cx="0" cy="227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68874" y="3057407"/>
            <a:ext cx="0" cy="227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84118" y="3057407"/>
            <a:ext cx="0" cy="227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99363" y="3057407"/>
            <a:ext cx="0" cy="227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169334" y="4432771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788341" y="4432771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407348" y="4432771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2026356" y="4432771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2645364" y="4432771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0607" y="5616222"/>
            <a:ext cx="258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Cognitive Architecture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748854" y="3057407"/>
            <a:ext cx="3070578" cy="3151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739447" y="5335600"/>
            <a:ext cx="3070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335876" y="3057408"/>
            <a:ext cx="0" cy="658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951120" y="3057408"/>
            <a:ext cx="0" cy="1166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566364" y="3057408"/>
            <a:ext cx="0" cy="376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181609" y="3057408"/>
            <a:ext cx="0" cy="990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>
            <a:off x="4451580" y="3154964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5070587" y="3154964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689594" y="3154964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6308602" y="3154964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6927610" y="3154964"/>
            <a:ext cx="113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002853" y="5616222"/>
            <a:ext cx="2585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Cognitive Architecture</a:t>
            </a:r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3239298" y="4412074"/>
            <a:ext cx="3039868" cy="1796815"/>
          </a:xfrm>
          <a:prstGeom prst="arc">
            <a:avLst>
              <a:gd name="adj1" fmla="val 16200000"/>
              <a:gd name="adj2" fmla="val 2224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flipH="1">
            <a:off x="6282990" y="4433668"/>
            <a:ext cx="3067442" cy="1796815"/>
          </a:xfrm>
          <a:prstGeom prst="arc">
            <a:avLst>
              <a:gd name="adj1" fmla="val 16200000"/>
              <a:gd name="adj2" fmla="val 21598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836062" y="4678622"/>
            <a:ext cx="98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</a:t>
            </a:r>
          </a:p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01412" y="4678622"/>
            <a:ext cx="1219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General</a:t>
            </a:r>
          </a:p>
          <a:p>
            <a:r>
              <a:rPr lang="en-US" dirty="0" smtClean="0"/>
              <a:t>Knowledge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595493" y="4315790"/>
            <a:ext cx="228908" cy="295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6566364" y="4223926"/>
            <a:ext cx="289547" cy="454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transferGraphAllTasks.ai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5" t="7545" r="6598" b="9465"/>
          <a:stretch/>
        </p:blipFill>
        <p:spPr>
          <a:xfrm>
            <a:off x="1588631" y="664868"/>
            <a:ext cx="5723461" cy="569148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2966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T-RWorksho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rio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Dario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820</Words>
  <Application>Microsoft Macintosh PowerPoint</Application>
  <PresentationFormat>On-screen Show (4:3)</PresentationFormat>
  <Paragraphs>120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ACT-RWorkshopTemplate</vt:lpstr>
      <vt:lpstr>DarioMaster</vt:lpstr>
      <vt:lpstr>1_DarioMaster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Architectures: There and Back Again</dc:title>
  <dc:creator>Unmesh Kurup</dc:creator>
  <cp:lastModifiedBy>Unmesh Kurup</cp:lastModifiedBy>
  <cp:revision>44</cp:revision>
  <dcterms:created xsi:type="dcterms:W3CDTF">2012-07-14T13:58:44Z</dcterms:created>
  <dcterms:modified xsi:type="dcterms:W3CDTF">2012-07-28T18:10:13Z</dcterms:modified>
</cp:coreProperties>
</file>